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83" r:id="rId3"/>
    <p:sldId id="291" r:id="rId4"/>
    <p:sldId id="292" r:id="rId5"/>
    <p:sldId id="293" r:id="rId6"/>
    <p:sldId id="294" r:id="rId7"/>
    <p:sldId id="297" r:id="rId8"/>
    <p:sldId id="299" r:id="rId9"/>
    <p:sldId id="303" r:id="rId10"/>
    <p:sldId id="304" r:id="rId11"/>
    <p:sldId id="305" r:id="rId12"/>
    <p:sldId id="306"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4" d="100"/>
          <a:sy n="74" d="100"/>
        </p:scale>
        <p:origin x="-1266"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246B80-DFEA-4D3C-B88A-C1408A5E9312}" type="datetimeFigureOut">
              <a:rPr lang="en-US" smtClean="0"/>
              <a:pPr/>
              <a:t>9/4/2011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0105F5-C09D-44EF-8104-788502333528}" type="slidenum">
              <a:rPr lang="en-US" smtClean="0"/>
              <a:pPr/>
              <a:t>‹#›</a:t>
            </a:fld>
            <a:endParaRPr lang="en-US"/>
          </a:p>
        </p:txBody>
      </p:sp>
    </p:spTree>
    <p:extLst>
      <p:ext uri="{BB962C8B-B14F-4D97-AF65-F5344CB8AC3E}">
        <p14:creationId xmlns:p14="http://schemas.microsoft.com/office/powerpoint/2010/main" val="110430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7338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28" name="Date Placeholder 27"/>
          <p:cNvSpPr>
            <a:spLocks noGrp="1"/>
          </p:cNvSpPr>
          <p:nvPr>
            <p:ph type="dt" sz="half" idx="10"/>
          </p:nvPr>
        </p:nvSpPr>
        <p:spPr/>
        <p:txBody>
          <a:bodyPr/>
          <a:lstStyle/>
          <a:p>
            <a:fld id="{482311BF-BC3D-408C-B455-CF03458CE489}" type="datetimeFigureOut">
              <a:rPr lang="en-US" smtClean="0"/>
              <a:pPr/>
              <a:t>9/4/2011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8178E126-1E58-4DA6-A3C6-787619A5045F}" type="slidenum">
              <a:rPr lang="en-US" smtClean="0"/>
              <a:pPr/>
              <a:t>‹#›</a:t>
            </a:fld>
            <a:endParaRPr lang="en-US"/>
          </a:p>
        </p:txBody>
      </p:sp>
      <p:sp>
        <p:nvSpPr>
          <p:cNvPr id="7" name="Rectangle 6"/>
          <p:cNvSpPr/>
          <p:nvPr/>
        </p:nvSpPr>
        <p:spPr>
          <a:xfrm>
            <a:off x="62931" y="19827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9301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35100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039330"/>
            <a:ext cx="8229600" cy="1470025"/>
          </a:xfrm>
        </p:spPr>
        <p:txBody>
          <a:bodyPr anchor="ctr"/>
          <a:lstStyle>
            <a:lvl1pPr algn="ctr">
              <a:defRPr lang="en-US" dirty="0">
                <a:solidFill>
                  <a:srgbClr val="FFFFFF"/>
                </a:solidFill>
              </a:defRPr>
            </a:lvl1pPr>
          </a:lstStyle>
          <a:p>
            <a:r>
              <a:rPr kumimoji="0" lang="en-US" dirty="0" smtClean="0"/>
              <a:t>Click to edit Master title style</a:t>
            </a:r>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2311BF-BC3D-408C-B455-CF03458CE489}" type="datetimeFigureOut">
              <a:rPr lang="en-US" smtClean="0"/>
              <a:pPr/>
              <a:t>9/4/2011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8E126-1E58-4DA6-A3C6-787619A504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82311BF-BC3D-408C-B455-CF03458CE489}" type="datetimeFigureOut">
              <a:rPr lang="en-US" smtClean="0"/>
              <a:pPr/>
              <a:t>9/4/2011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8E126-1E58-4DA6-A3C6-787619A504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lstStyle/>
          <a:p>
            <a:r>
              <a:rPr kumimoji="0" lang="en-US" dirty="0" smtClean="0"/>
              <a:t>Click to edit Master title style</a:t>
            </a:r>
            <a:endParaRPr kumimoji="0" lang="en-US" dirty="0"/>
          </a:p>
        </p:txBody>
      </p:sp>
      <p:sp>
        <p:nvSpPr>
          <p:cNvPr id="4" name="Date Placeholder 3"/>
          <p:cNvSpPr>
            <a:spLocks noGrp="1"/>
          </p:cNvSpPr>
          <p:nvPr>
            <p:ph type="dt" sz="half" idx="10"/>
          </p:nvPr>
        </p:nvSpPr>
        <p:spPr/>
        <p:txBody>
          <a:bodyPr/>
          <a:lstStyle/>
          <a:p>
            <a:fld id="{482311BF-BC3D-408C-B455-CF03458CE489}" type="datetimeFigureOut">
              <a:rPr lang="en-US" smtClean="0"/>
              <a:pPr/>
              <a:t>9/4/2011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8E126-1E58-4DA6-A3C6-787619A5045F}"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accent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482311BF-BC3D-408C-B455-CF03458CE489}" type="datetimeFigureOut">
              <a:rPr lang="en-US" smtClean="0"/>
              <a:pPr/>
              <a:t>9/4/2011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8178E126-1E58-4DA6-A3C6-787619A5045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82311BF-BC3D-408C-B455-CF03458CE489}" type="datetimeFigureOut">
              <a:rPr lang="en-US" smtClean="0"/>
              <a:pPr/>
              <a:t>9/4/2011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8E126-1E58-4DA6-A3C6-787619A5045F}"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82311BF-BC3D-408C-B455-CF03458CE489}" type="datetimeFigureOut">
              <a:rPr lang="en-US" smtClean="0"/>
              <a:pPr/>
              <a:t>9/4/2011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78E126-1E58-4DA6-A3C6-787619A5045F}"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82311BF-BC3D-408C-B455-CF03458CE489}" type="datetimeFigureOut">
              <a:rPr lang="en-US" smtClean="0"/>
              <a:pPr/>
              <a:t>9/4/2011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78E126-1E58-4DA6-A3C6-787619A504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311BF-BC3D-408C-B455-CF03458CE489}" type="datetimeFigureOut">
              <a:rPr lang="en-US" smtClean="0"/>
              <a:pPr/>
              <a:t>9/4/2011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78E126-1E58-4DA6-A3C6-787619A504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82311BF-BC3D-408C-B455-CF03458CE489}" type="datetimeFigureOut">
              <a:rPr lang="en-US" smtClean="0"/>
              <a:pPr/>
              <a:t>9/4/2011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78E126-1E58-4DA6-A3C6-787619A5045F}"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82311BF-BC3D-408C-B455-CF03458CE489}" type="datetimeFigureOut">
              <a:rPr lang="en-US" smtClean="0"/>
              <a:pPr/>
              <a:t>9/4/2011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8178E126-1E58-4DA6-A3C6-787619A5045F}"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82311BF-BC3D-408C-B455-CF03458CE489}" type="datetimeFigureOut">
              <a:rPr lang="en-US" smtClean="0"/>
              <a:pPr/>
              <a:t>9/4/2011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178E126-1E58-4DA6-A3C6-787619A5045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886200"/>
            <a:ext cx="7315200" cy="2743200"/>
          </a:xfrm>
        </p:spPr>
        <p:txBody>
          <a:bodyPr>
            <a:noAutofit/>
          </a:bodyPr>
          <a:lstStyle/>
          <a:p>
            <a:r>
              <a:rPr lang="en-US" sz="2800" b="1" dirty="0" smtClean="0"/>
              <a:t>Modeling </a:t>
            </a:r>
            <a:r>
              <a:rPr lang="en-US" sz="2800" b="1" dirty="0" smtClean="0"/>
              <a:t>Uncertainty in the Earth Sciences</a:t>
            </a:r>
            <a:endParaRPr lang="en-US" sz="2800" b="1" dirty="0"/>
          </a:p>
        </p:txBody>
      </p:sp>
      <p:sp>
        <p:nvSpPr>
          <p:cNvPr id="2" name="Title 1"/>
          <p:cNvSpPr>
            <a:spLocks noGrp="1"/>
          </p:cNvSpPr>
          <p:nvPr>
            <p:ph type="ctrTitle"/>
          </p:nvPr>
        </p:nvSpPr>
        <p:spPr/>
        <p:txBody>
          <a:bodyPr>
            <a:normAutofit/>
          </a:bodyPr>
          <a:lstStyle/>
          <a:p>
            <a:r>
              <a:rPr dirty="0" smtClean="0"/>
              <a:t>S-GEMS </a:t>
            </a:r>
            <a:br>
              <a:rPr dirty="0" smtClean="0"/>
            </a:br>
            <a:r>
              <a:rPr lang="en-US" dirty="0" smtClean="0"/>
              <a:t>Models of spatial continuity</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a:t>Irregular grid input</a:t>
            </a:r>
          </a:p>
        </p:txBody>
      </p:sp>
      <p:pic>
        <p:nvPicPr>
          <p:cNvPr id="272390" name="Picture 6"/>
          <p:cNvPicPr>
            <a:picLocks noChangeAspect="1" noChangeArrowheads="1"/>
          </p:cNvPicPr>
          <p:nvPr/>
        </p:nvPicPr>
        <p:blipFill>
          <a:blip r:embed="rId2" cstate="print"/>
          <a:srcRect l="14099" t="12589" r="13571" b="16495"/>
          <a:stretch>
            <a:fillRect/>
          </a:stretch>
        </p:blipFill>
        <p:spPr bwMode="auto">
          <a:xfrm>
            <a:off x="1406770" y="1600200"/>
            <a:ext cx="6211766" cy="494823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 modeling with Tetris</a:t>
            </a:r>
            <a:endParaRPr lang="en-US" dirty="0"/>
          </a:p>
        </p:txBody>
      </p:sp>
      <p:sp>
        <p:nvSpPr>
          <p:cNvPr id="4" name="Text Placeholder 3"/>
          <p:cNvSpPr>
            <a:spLocks noGrp="1"/>
          </p:cNvSpPr>
          <p:nvPr>
            <p:ph type="body" idx="1"/>
          </p:nvPr>
        </p:nvSpPr>
        <p:spPr/>
        <p:txBody>
          <a:bodyPr/>
          <a:lstStyle/>
          <a:p>
            <a:r>
              <a:rPr lang="en-US" dirty="0" smtClean="0"/>
              <a:t>Models of spatial continuity</a:t>
            </a:r>
            <a:endParaRPr lang="en-US" dirty="0"/>
          </a:p>
        </p:txBody>
      </p:sp>
      <p:sp>
        <p:nvSpPr>
          <p:cNvPr id="2" name="TextBox 1"/>
          <p:cNvSpPr txBox="1"/>
          <p:nvPr/>
        </p:nvSpPr>
        <p:spPr>
          <a:xfrm>
            <a:off x="3733800" y="5834390"/>
            <a:ext cx="5252976" cy="523220"/>
          </a:xfrm>
          <a:prstGeom prst="rect">
            <a:avLst/>
          </a:prstGeom>
          <a:noFill/>
        </p:spPr>
        <p:txBody>
          <a:bodyPr wrap="none" rtlCol="0">
            <a:spAutoFit/>
          </a:bodyPr>
          <a:lstStyle/>
          <a:p>
            <a:r>
              <a:rPr lang="en-US" sz="2800" b="1" dirty="0" smtClean="0"/>
              <a:t>Note: Use Beta-version of S-GEMS</a:t>
            </a:r>
            <a:endParaRPr lang="en-US" sz="2800" b="1" dirty="0"/>
          </a:p>
        </p:txBody>
      </p:sp>
    </p:spTree>
    <p:extLst>
      <p:ext uri="{BB962C8B-B14F-4D97-AF65-F5344CB8AC3E}">
        <p14:creationId xmlns:p14="http://schemas.microsoft.com/office/powerpoint/2010/main" val="148257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Tetris?</a:t>
            </a:r>
            <a:endParaRPr lang="en-US" dirty="0"/>
          </a:p>
        </p:txBody>
      </p:sp>
      <p:sp>
        <p:nvSpPr>
          <p:cNvPr id="3" name="Content Placeholder 2"/>
          <p:cNvSpPr>
            <a:spLocks noGrp="1"/>
          </p:cNvSpPr>
          <p:nvPr>
            <p:ph sz="quarter" idx="1"/>
          </p:nvPr>
        </p:nvSpPr>
        <p:spPr/>
        <p:txBody>
          <a:bodyPr/>
          <a:lstStyle/>
          <a:p>
            <a:pPr>
              <a:buNone/>
            </a:pPr>
            <a:r>
              <a:rPr lang="en-US" dirty="0" smtClean="0"/>
              <a:t>An object-based simulator for creating training images with the following specifications</a:t>
            </a:r>
          </a:p>
          <a:p>
            <a:pPr>
              <a:buNone/>
            </a:pPr>
            <a:endParaRPr lang="en-US" dirty="0" smtClean="0"/>
          </a:p>
          <a:p>
            <a:r>
              <a:rPr lang="en-US" dirty="0" smtClean="0"/>
              <a:t>It has two hierarchies, objects and elements</a:t>
            </a:r>
          </a:p>
          <a:p>
            <a:r>
              <a:rPr lang="en-US" dirty="0" smtClean="0"/>
              <a:t>It is expandable, new objects can be programmed</a:t>
            </a:r>
          </a:p>
          <a:p>
            <a:r>
              <a:rPr lang="en-US" dirty="0" smtClean="0"/>
              <a:t>It allows for trend in placement and stacking</a:t>
            </a:r>
          </a:p>
          <a:p>
            <a:r>
              <a:rPr lang="en-US" dirty="0" smtClean="0"/>
              <a:t>It has predefine objects such as channel-crevasse lobe system</a:t>
            </a:r>
          </a:p>
          <a:p>
            <a:r>
              <a:rPr lang="en-US" dirty="0" smtClean="0"/>
              <a:t>It allows creating new objects from existing ones using the interface</a:t>
            </a:r>
          </a:p>
          <a:p>
            <a:pPr>
              <a:buNone/>
            </a:pPr>
            <a:endParaRPr lang="en-US" dirty="0" smtClean="0"/>
          </a:p>
        </p:txBody>
      </p:sp>
    </p:spTree>
    <p:extLst>
      <p:ext uri="{BB962C8B-B14F-4D97-AF65-F5344CB8AC3E}">
        <p14:creationId xmlns:p14="http://schemas.microsoft.com/office/powerpoint/2010/main" val="225778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Nomenclature</a:t>
            </a:r>
            <a:endParaRPr lang="en-US" dirty="0"/>
          </a:p>
        </p:txBody>
      </p:sp>
      <p:sp>
        <p:nvSpPr>
          <p:cNvPr id="3" name="Content Placeholder 2"/>
          <p:cNvSpPr>
            <a:spLocks noGrp="1"/>
          </p:cNvSpPr>
          <p:nvPr>
            <p:ph sz="quarter" idx="1"/>
          </p:nvPr>
        </p:nvSpPr>
        <p:spPr/>
        <p:txBody>
          <a:bodyPr/>
          <a:lstStyle/>
          <a:p>
            <a:r>
              <a:rPr lang="en-US" b="1" dirty="0" smtClean="0"/>
              <a:t>A Boolean Model </a:t>
            </a:r>
            <a:r>
              <a:rPr lang="en-US" dirty="0" smtClean="0"/>
              <a:t>= the (model) specification of object geometries, spatial distribution and interaction. </a:t>
            </a:r>
          </a:p>
          <a:p>
            <a:endParaRPr lang="en-US" dirty="0" smtClean="0"/>
          </a:p>
          <a:p>
            <a:r>
              <a:rPr lang="en-US" b="1" dirty="0" smtClean="0"/>
              <a:t>A 3D Boolean Earth model</a:t>
            </a:r>
            <a:r>
              <a:rPr lang="en-US" dirty="0" smtClean="0"/>
              <a:t>: a creation of one specific simulated spatial distribution of objects that reflect the Boolean model</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3124200" y="4014629"/>
            <a:ext cx="2699750" cy="2435399"/>
          </a:xfrm>
          <a:prstGeom prst="rect">
            <a:avLst/>
          </a:prstGeom>
          <a:noFill/>
          <a:ln w="9525">
            <a:noFill/>
            <a:round/>
            <a:headEnd/>
            <a:tailEnd/>
          </a:ln>
        </p:spPr>
      </p:pic>
    </p:spTree>
    <p:extLst>
      <p:ext uri="{BB962C8B-B14F-4D97-AF65-F5344CB8AC3E}">
        <p14:creationId xmlns:p14="http://schemas.microsoft.com/office/powerpoint/2010/main" val="176412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278" t="8889" r="33750" b="21038"/>
          <a:stretch>
            <a:fillRect/>
          </a:stretch>
        </p:blipFill>
        <p:spPr bwMode="auto">
          <a:xfrm>
            <a:off x="381000" y="1219200"/>
            <a:ext cx="7543800" cy="4876800"/>
          </a:xfrm>
          <a:prstGeom prst="rect">
            <a:avLst/>
          </a:prstGeom>
          <a:noFill/>
          <a:ln w="9525">
            <a:noFill/>
            <a:miter lim="800000"/>
            <a:headEnd/>
            <a:tailEnd/>
          </a:ln>
        </p:spPr>
      </p:pic>
      <p:sp>
        <p:nvSpPr>
          <p:cNvPr id="4" name="Title 3"/>
          <p:cNvSpPr>
            <a:spLocks noGrp="1"/>
          </p:cNvSpPr>
          <p:nvPr>
            <p:ph type="title"/>
          </p:nvPr>
        </p:nvSpPr>
        <p:spPr/>
        <p:txBody>
          <a:bodyPr/>
          <a:lstStyle/>
          <a:p>
            <a:r>
              <a:rPr lang="en-US" dirty="0" smtClean="0"/>
              <a:t>A Boolean simulator</a:t>
            </a:r>
            <a:endParaRPr lang="en-US" dirty="0"/>
          </a:p>
        </p:txBody>
      </p:sp>
      <p:sp>
        <p:nvSpPr>
          <p:cNvPr id="5" name="TextBox 4"/>
          <p:cNvSpPr txBox="1"/>
          <p:nvPr/>
        </p:nvSpPr>
        <p:spPr>
          <a:xfrm>
            <a:off x="3124200" y="1828800"/>
            <a:ext cx="4883966" cy="369332"/>
          </a:xfrm>
          <a:prstGeom prst="rect">
            <a:avLst/>
          </a:prstGeom>
          <a:solidFill>
            <a:schemeClr val="accent1"/>
          </a:solidFill>
          <a:ln w="28575">
            <a:solidFill>
              <a:schemeClr val="accent5"/>
            </a:solidFill>
          </a:ln>
        </p:spPr>
        <p:txBody>
          <a:bodyPr wrap="none" rtlCol="0">
            <a:spAutoFit/>
          </a:bodyPr>
          <a:lstStyle/>
          <a:p>
            <a:r>
              <a:rPr lang="en-US" b="1" dirty="0" smtClean="0">
                <a:solidFill>
                  <a:schemeClr val="bg1"/>
                </a:solidFill>
              </a:rPr>
              <a:t>Click on </a:t>
            </a:r>
            <a:r>
              <a:rPr lang="en-US" b="1" dirty="0" err="1" smtClean="0">
                <a:solidFill>
                  <a:schemeClr val="bg1"/>
                </a:solidFill>
              </a:rPr>
              <a:t>TetrisTiGen</a:t>
            </a:r>
            <a:r>
              <a:rPr lang="en-US" b="1" dirty="0" smtClean="0">
                <a:solidFill>
                  <a:schemeClr val="bg1"/>
                </a:solidFill>
              </a:rPr>
              <a:t> to activate the User Interface</a:t>
            </a:r>
            <a:endParaRPr lang="en-US" b="1" dirty="0">
              <a:solidFill>
                <a:schemeClr val="bg1"/>
              </a:solidFill>
            </a:endParaRPr>
          </a:p>
        </p:txBody>
      </p:sp>
      <p:sp>
        <p:nvSpPr>
          <p:cNvPr id="6" name="TextBox 5"/>
          <p:cNvSpPr txBox="1"/>
          <p:nvPr/>
        </p:nvSpPr>
        <p:spPr>
          <a:xfrm>
            <a:off x="3124200" y="3048000"/>
            <a:ext cx="1663789" cy="369332"/>
          </a:xfrm>
          <a:prstGeom prst="rect">
            <a:avLst/>
          </a:prstGeom>
          <a:solidFill>
            <a:schemeClr val="accent1"/>
          </a:solidFill>
          <a:ln w="28575">
            <a:solidFill>
              <a:schemeClr val="accent5"/>
            </a:solidFill>
          </a:ln>
        </p:spPr>
        <p:txBody>
          <a:bodyPr wrap="none" rtlCol="0">
            <a:spAutoFit/>
          </a:bodyPr>
          <a:lstStyle/>
          <a:p>
            <a:r>
              <a:rPr lang="en-US" b="1" dirty="0" smtClean="0">
                <a:solidFill>
                  <a:schemeClr val="bg1"/>
                </a:solidFill>
              </a:rPr>
              <a:t>Specify the grid</a:t>
            </a:r>
            <a:endParaRPr lang="en-US" b="1" dirty="0">
              <a:solidFill>
                <a:schemeClr val="bg1"/>
              </a:solidFill>
            </a:endParaRPr>
          </a:p>
        </p:txBody>
      </p:sp>
      <p:sp>
        <p:nvSpPr>
          <p:cNvPr id="7" name="TextBox 6"/>
          <p:cNvSpPr txBox="1"/>
          <p:nvPr/>
        </p:nvSpPr>
        <p:spPr>
          <a:xfrm>
            <a:off x="3124200" y="3505200"/>
            <a:ext cx="4992392" cy="369332"/>
          </a:xfrm>
          <a:prstGeom prst="rect">
            <a:avLst/>
          </a:prstGeom>
          <a:solidFill>
            <a:schemeClr val="accent1"/>
          </a:solidFill>
          <a:ln w="28575">
            <a:solidFill>
              <a:schemeClr val="accent5"/>
            </a:solidFill>
          </a:ln>
        </p:spPr>
        <p:txBody>
          <a:bodyPr wrap="none" rtlCol="0">
            <a:spAutoFit/>
          </a:bodyPr>
          <a:lstStyle/>
          <a:p>
            <a:r>
              <a:rPr lang="en-US" b="1" dirty="0" smtClean="0">
                <a:solidFill>
                  <a:schemeClr val="bg1"/>
                </a:solidFill>
              </a:rPr>
              <a:t>Specify how many TI models you want to generate</a:t>
            </a:r>
            <a:endParaRPr lang="en-US" b="1" dirty="0">
              <a:solidFill>
                <a:schemeClr val="bg1"/>
              </a:solidFill>
            </a:endParaRPr>
          </a:p>
        </p:txBody>
      </p:sp>
      <p:sp>
        <p:nvSpPr>
          <p:cNvPr id="8" name="TextBox 7"/>
          <p:cNvSpPr txBox="1"/>
          <p:nvPr/>
        </p:nvSpPr>
        <p:spPr>
          <a:xfrm>
            <a:off x="3124200" y="3974068"/>
            <a:ext cx="3729034" cy="369332"/>
          </a:xfrm>
          <a:prstGeom prst="rect">
            <a:avLst/>
          </a:prstGeom>
          <a:solidFill>
            <a:schemeClr val="accent1"/>
          </a:solidFill>
          <a:ln w="28575">
            <a:solidFill>
              <a:schemeClr val="accent5"/>
            </a:solidFill>
          </a:ln>
        </p:spPr>
        <p:txBody>
          <a:bodyPr wrap="none" rtlCol="0">
            <a:spAutoFit/>
          </a:bodyPr>
          <a:lstStyle/>
          <a:p>
            <a:r>
              <a:rPr lang="en-US" b="1" dirty="0" smtClean="0">
                <a:solidFill>
                  <a:schemeClr val="bg1"/>
                </a:solidFill>
              </a:rPr>
              <a:t>Name the property you are modeling</a:t>
            </a:r>
            <a:endParaRPr lang="en-US" b="1" dirty="0">
              <a:solidFill>
                <a:schemeClr val="bg1"/>
              </a:solidFill>
            </a:endParaRPr>
          </a:p>
        </p:txBody>
      </p:sp>
      <p:cxnSp>
        <p:nvCxnSpPr>
          <p:cNvPr id="10" name="Straight Arrow Connector 9"/>
          <p:cNvCxnSpPr>
            <a:endCxn id="5" idx="1"/>
          </p:cNvCxnSpPr>
          <p:nvPr/>
        </p:nvCxnSpPr>
        <p:spPr>
          <a:xfrm flipV="1">
            <a:off x="1752600" y="2013466"/>
            <a:ext cx="1371600" cy="1201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1"/>
          </p:cNvCxnSpPr>
          <p:nvPr/>
        </p:nvCxnSpPr>
        <p:spPr>
          <a:xfrm flipV="1">
            <a:off x="1295400" y="3232666"/>
            <a:ext cx="1828800" cy="5773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143000" y="3657600"/>
            <a:ext cx="1981200" cy="609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1"/>
          </p:cNvCxnSpPr>
          <p:nvPr/>
        </p:nvCxnSpPr>
        <p:spPr>
          <a:xfrm flipV="1">
            <a:off x="1219200" y="4158734"/>
            <a:ext cx="1905000" cy="4132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96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normAutofit fontScale="90000"/>
          </a:bodyPr>
          <a:lstStyle/>
          <a:p>
            <a:r>
              <a:rPr lang="en-US" dirty="0" smtClean="0"/>
              <a:t>Strategy</a:t>
            </a:r>
            <a:br>
              <a:rPr lang="en-US" dirty="0" smtClean="0"/>
            </a:br>
            <a:r>
              <a:rPr lang="en-US" dirty="0" smtClean="0"/>
              <a:t>how to construct a Boolean Model ?</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Work first on paper, drawing conceptually what you want to create from the data that is given to you</a:t>
            </a:r>
          </a:p>
          <a:p>
            <a:endParaRPr lang="en-US" dirty="0" smtClean="0"/>
          </a:p>
          <a:p>
            <a:r>
              <a:rPr lang="en-US" dirty="0" smtClean="0"/>
              <a:t>Define first what will be object and what will be element (there is no unique solution here)</a:t>
            </a:r>
          </a:p>
          <a:p>
            <a:endParaRPr lang="en-US" dirty="0" smtClean="0"/>
          </a:p>
          <a:p>
            <a:r>
              <a:rPr lang="en-US" dirty="0" smtClean="0"/>
              <a:t>Define the objects</a:t>
            </a:r>
          </a:p>
          <a:p>
            <a:endParaRPr lang="en-US" dirty="0" smtClean="0"/>
          </a:p>
          <a:p>
            <a:r>
              <a:rPr lang="en-US" dirty="0" smtClean="0"/>
              <a:t>Define the placement and interaction of objects</a:t>
            </a:r>
          </a:p>
          <a:p>
            <a:endParaRPr lang="en-US" dirty="0" smtClean="0"/>
          </a:p>
          <a:p>
            <a:r>
              <a:rPr lang="en-US" dirty="0" smtClean="0"/>
              <a:t>Go in small steps and run the simulation many times to check whether what you get is what you had in mind. Don’t try to get it all correct in one go.</a:t>
            </a:r>
            <a:endParaRPr lang="en-US" dirty="0"/>
          </a:p>
        </p:txBody>
      </p:sp>
    </p:spTree>
    <p:extLst>
      <p:ext uri="{BB962C8B-B14F-4D97-AF65-F5344CB8AC3E}">
        <p14:creationId xmlns:p14="http://schemas.microsoft.com/office/powerpoint/2010/main" val="315538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and make this</a:t>
            </a:r>
            <a:endParaRPr lang="en-US" dirty="0"/>
          </a:p>
        </p:txBody>
      </p:sp>
      <p:pic>
        <p:nvPicPr>
          <p:cNvPr id="1026" name="Picture 2"/>
          <p:cNvPicPr>
            <a:picLocks noChangeAspect="1" noChangeArrowheads="1"/>
          </p:cNvPicPr>
          <p:nvPr/>
        </p:nvPicPr>
        <p:blipFill>
          <a:blip r:embed="rId2" cstate="print"/>
          <a:srcRect l="53750" t="14815" r="417" b="13333"/>
          <a:stretch>
            <a:fillRect/>
          </a:stretch>
        </p:blipFill>
        <p:spPr bwMode="auto">
          <a:xfrm>
            <a:off x="1905000" y="1905000"/>
            <a:ext cx="4839093"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415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observe ?</a:t>
            </a:r>
            <a:endParaRPr lang="en-US" dirty="0"/>
          </a:p>
        </p:txBody>
      </p:sp>
      <p:sp>
        <p:nvSpPr>
          <p:cNvPr id="3" name="Content Placeholder 2"/>
          <p:cNvSpPr>
            <a:spLocks noGrp="1"/>
          </p:cNvSpPr>
          <p:nvPr>
            <p:ph sz="quarter" idx="1"/>
          </p:nvPr>
        </p:nvSpPr>
        <p:spPr/>
        <p:txBody>
          <a:bodyPr/>
          <a:lstStyle/>
          <a:p>
            <a:r>
              <a:rPr lang="en-US" dirty="0" smtClean="0"/>
              <a:t>A mound object consisting of two elements (red and green)</a:t>
            </a:r>
          </a:p>
          <a:p>
            <a:endParaRPr lang="en-US" dirty="0" smtClean="0"/>
          </a:p>
          <a:p>
            <a:r>
              <a:rPr lang="en-US" dirty="0" smtClean="0"/>
              <a:t>More objects on the right than on the left</a:t>
            </a:r>
            <a:endParaRPr lang="en-US" dirty="0"/>
          </a:p>
        </p:txBody>
      </p:sp>
    </p:spTree>
    <p:extLst>
      <p:ext uri="{BB962C8B-B14F-4D97-AF65-F5344CB8AC3E}">
        <p14:creationId xmlns:p14="http://schemas.microsoft.com/office/powerpoint/2010/main" val="2708671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trends/intensity functions</a:t>
            </a:r>
            <a:endParaRPr lang="en-US" dirty="0"/>
          </a:p>
        </p:txBody>
      </p:sp>
      <p:pic>
        <p:nvPicPr>
          <p:cNvPr id="1026" name="Picture 2"/>
          <p:cNvPicPr>
            <a:picLocks noChangeAspect="1" noChangeArrowheads="1"/>
          </p:cNvPicPr>
          <p:nvPr/>
        </p:nvPicPr>
        <p:blipFill>
          <a:blip r:embed="rId2" cstate="print"/>
          <a:srcRect b="4444"/>
          <a:stretch>
            <a:fillRect/>
          </a:stretch>
        </p:blipFill>
        <p:spPr bwMode="auto">
          <a:xfrm>
            <a:off x="762000" y="1752600"/>
            <a:ext cx="8008088" cy="4304347"/>
          </a:xfrm>
          <a:prstGeom prst="rect">
            <a:avLst/>
          </a:prstGeom>
          <a:noFill/>
          <a:ln w="9525">
            <a:noFill/>
            <a:miter lim="800000"/>
            <a:headEnd/>
            <a:tailEnd/>
          </a:ln>
        </p:spPr>
      </p:pic>
      <p:sp>
        <p:nvSpPr>
          <p:cNvPr id="4" name="TextBox 3"/>
          <p:cNvSpPr txBox="1"/>
          <p:nvPr/>
        </p:nvSpPr>
        <p:spPr>
          <a:xfrm>
            <a:off x="4495800" y="2819400"/>
            <a:ext cx="4038599" cy="646331"/>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Right click on grid to create trend functions</a:t>
            </a:r>
            <a:endParaRPr lang="en-US" b="1" dirty="0">
              <a:solidFill>
                <a:schemeClr val="bg1"/>
              </a:solidFill>
            </a:endParaRPr>
          </a:p>
        </p:txBody>
      </p:sp>
      <p:cxnSp>
        <p:nvCxnSpPr>
          <p:cNvPr id="6" name="Straight Connector 5"/>
          <p:cNvCxnSpPr>
            <a:endCxn id="4" idx="1"/>
          </p:cNvCxnSpPr>
          <p:nvPr/>
        </p:nvCxnSpPr>
        <p:spPr>
          <a:xfrm>
            <a:off x="3733800" y="2514600"/>
            <a:ext cx="762000" cy="627966"/>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167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5231" t="8889" r="29583" b="11852"/>
          <a:stretch>
            <a:fillRect/>
          </a:stretch>
        </p:blipFill>
        <p:spPr bwMode="auto">
          <a:xfrm>
            <a:off x="685800" y="1446663"/>
            <a:ext cx="7577667" cy="518273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Object definition</a:t>
            </a:r>
            <a:endParaRPr lang="en-US" dirty="0"/>
          </a:p>
        </p:txBody>
      </p:sp>
      <p:sp>
        <p:nvSpPr>
          <p:cNvPr id="4" name="TextBox 3"/>
          <p:cNvSpPr txBox="1"/>
          <p:nvPr/>
        </p:nvSpPr>
        <p:spPr>
          <a:xfrm>
            <a:off x="4002533" y="2438400"/>
            <a:ext cx="3886705" cy="923330"/>
          </a:xfrm>
          <a:prstGeom prst="rect">
            <a:avLst/>
          </a:prstGeom>
          <a:solidFill>
            <a:schemeClr val="accent1"/>
          </a:solidFill>
          <a:ln w="28575">
            <a:solidFill>
              <a:schemeClr val="accent5"/>
            </a:solidFill>
          </a:ln>
        </p:spPr>
        <p:txBody>
          <a:bodyPr wrap="none" rtlCol="0">
            <a:spAutoFit/>
          </a:bodyPr>
          <a:lstStyle/>
          <a:p>
            <a:pPr algn="ctr"/>
            <a:r>
              <a:rPr lang="en-US" b="1" dirty="0" smtClean="0">
                <a:solidFill>
                  <a:schemeClr val="bg1"/>
                </a:solidFill>
              </a:rPr>
              <a:t>Name the object you create</a:t>
            </a:r>
          </a:p>
          <a:p>
            <a:pPr algn="ctr"/>
            <a:r>
              <a:rPr lang="en-US" b="1" dirty="0" smtClean="0">
                <a:solidFill>
                  <a:schemeClr val="bg1"/>
                </a:solidFill>
              </a:rPr>
              <a:t>(make sure to use different names of</a:t>
            </a:r>
          </a:p>
          <a:p>
            <a:pPr algn="ctr"/>
            <a:r>
              <a:rPr lang="en-US" b="1" dirty="0" smtClean="0">
                <a:solidFill>
                  <a:schemeClr val="bg1"/>
                </a:solidFill>
              </a:rPr>
              <a:t>or all objects and elements you create)</a:t>
            </a:r>
            <a:endParaRPr lang="en-US" b="1" dirty="0">
              <a:solidFill>
                <a:schemeClr val="bg1"/>
              </a:solidFill>
            </a:endParaRPr>
          </a:p>
        </p:txBody>
      </p:sp>
      <p:sp>
        <p:nvSpPr>
          <p:cNvPr id="5" name="TextBox 4"/>
          <p:cNvSpPr txBox="1"/>
          <p:nvPr/>
        </p:nvSpPr>
        <p:spPr>
          <a:xfrm>
            <a:off x="5715000" y="3810000"/>
            <a:ext cx="2154244" cy="369332"/>
          </a:xfrm>
          <a:prstGeom prst="rect">
            <a:avLst/>
          </a:prstGeom>
          <a:solidFill>
            <a:schemeClr val="accent1"/>
          </a:solidFill>
          <a:ln w="28575">
            <a:solidFill>
              <a:schemeClr val="accent5"/>
            </a:solidFill>
          </a:ln>
        </p:spPr>
        <p:txBody>
          <a:bodyPr wrap="none" rtlCol="0">
            <a:spAutoFit/>
          </a:bodyPr>
          <a:lstStyle/>
          <a:p>
            <a:r>
              <a:rPr lang="en-US" b="1" dirty="0" smtClean="0">
                <a:solidFill>
                  <a:schemeClr val="bg1"/>
                </a:solidFill>
              </a:rPr>
              <a:t>Number of elements</a:t>
            </a:r>
            <a:endParaRPr lang="en-US" b="1" dirty="0">
              <a:solidFill>
                <a:schemeClr val="bg1"/>
              </a:solidFill>
            </a:endParaRPr>
          </a:p>
        </p:txBody>
      </p:sp>
      <p:cxnSp>
        <p:nvCxnSpPr>
          <p:cNvPr id="8" name="Straight Arrow Connector 7"/>
          <p:cNvCxnSpPr/>
          <p:nvPr/>
        </p:nvCxnSpPr>
        <p:spPr>
          <a:xfrm rot="5400000" flipH="1" flipV="1">
            <a:off x="3581400" y="2971800"/>
            <a:ext cx="6096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5" idx="1"/>
          </p:cNvCxnSpPr>
          <p:nvPr/>
        </p:nvCxnSpPr>
        <p:spPr>
          <a:xfrm rot="16200000" flipH="1">
            <a:off x="5432167" y="3711833"/>
            <a:ext cx="489466"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7136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variogram</a:t>
            </a:r>
            <a:endParaRPr lang="en-US" dirty="0"/>
          </a:p>
        </p:txBody>
      </p:sp>
      <p:sp>
        <p:nvSpPr>
          <p:cNvPr id="4" name="Text Placeholder 3"/>
          <p:cNvSpPr>
            <a:spLocks noGrp="1"/>
          </p:cNvSpPr>
          <p:nvPr>
            <p:ph type="body" idx="1"/>
          </p:nvPr>
        </p:nvSpPr>
        <p:spPr/>
        <p:txBody>
          <a:bodyPr/>
          <a:lstStyle/>
          <a:p>
            <a:r>
              <a:rPr lang="en-US" dirty="0" smtClean="0"/>
              <a:t>Models of spatial continuity</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5000" t="8889" r="29167" b="11852"/>
          <a:stretch>
            <a:fillRect/>
          </a:stretch>
        </p:blipFill>
        <p:spPr bwMode="auto">
          <a:xfrm>
            <a:off x="990600" y="1371600"/>
            <a:ext cx="7086600" cy="479915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Element definition</a:t>
            </a:r>
            <a:endParaRPr lang="en-US" dirty="0"/>
          </a:p>
        </p:txBody>
      </p:sp>
      <p:sp>
        <p:nvSpPr>
          <p:cNvPr id="4" name="TextBox 3"/>
          <p:cNvSpPr txBox="1"/>
          <p:nvPr/>
        </p:nvSpPr>
        <p:spPr>
          <a:xfrm>
            <a:off x="5105400" y="5257800"/>
            <a:ext cx="3703706" cy="646331"/>
          </a:xfrm>
          <a:prstGeom prst="rect">
            <a:avLst/>
          </a:prstGeom>
          <a:solidFill>
            <a:schemeClr val="accent1"/>
          </a:solidFill>
          <a:ln w="28575">
            <a:solidFill>
              <a:schemeClr val="accent5"/>
            </a:solidFill>
          </a:ln>
        </p:spPr>
        <p:txBody>
          <a:bodyPr wrap="none" rtlCol="0">
            <a:spAutoFit/>
          </a:bodyPr>
          <a:lstStyle/>
          <a:p>
            <a:pPr algn="ctr"/>
            <a:r>
              <a:rPr lang="en-US" b="1" dirty="0" smtClean="0">
                <a:solidFill>
                  <a:schemeClr val="bg1"/>
                </a:solidFill>
              </a:rPr>
              <a:t>Clicking on element and </a:t>
            </a:r>
          </a:p>
          <a:p>
            <a:pPr algn="ctr"/>
            <a:r>
              <a:rPr lang="en-US" b="1" dirty="0" smtClean="0">
                <a:solidFill>
                  <a:schemeClr val="bg1"/>
                </a:solidFill>
              </a:rPr>
              <a:t>select the geometry for that element</a:t>
            </a:r>
            <a:endParaRPr lang="en-US" b="1" dirty="0">
              <a:solidFill>
                <a:schemeClr val="bg1"/>
              </a:solidFill>
            </a:endParaRPr>
          </a:p>
        </p:txBody>
      </p:sp>
    </p:spTree>
    <p:extLst>
      <p:ext uri="{BB962C8B-B14F-4D97-AF65-F5344CB8AC3E}">
        <p14:creationId xmlns:p14="http://schemas.microsoft.com/office/powerpoint/2010/main" val="357727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geometries for elements</a:t>
            </a:r>
            <a:endParaRPr lang="en-US" dirty="0"/>
          </a:p>
        </p:txBody>
      </p:sp>
      <p:sp>
        <p:nvSpPr>
          <p:cNvPr id="4" name="Content Placeholder 3"/>
          <p:cNvSpPr>
            <a:spLocks noGrp="1"/>
          </p:cNvSpPr>
          <p:nvPr>
            <p:ph sz="quarter" idx="1"/>
          </p:nvPr>
        </p:nvSpPr>
        <p:spPr/>
        <p:txBody>
          <a:bodyPr>
            <a:normAutofit fontScale="92500" lnSpcReduction="10000"/>
          </a:bodyPr>
          <a:lstStyle/>
          <a:p>
            <a:r>
              <a:rPr lang="en-US" dirty="0" smtClean="0"/>
              <a:t>Known mathematical geometries</a:t>
            </a:r>
          </a:p>
          <a:p>
            <a:pPr lvl="1"/>
            <a:r>
              <a:rPr lang="en-US" dirty="0" smtClean="0"/>
              <a:t>Ellipsoid/Sphere</a:t>
            </a:r>
          </a:p>
          <a:p>
            <a:pPr lvl="1"/>
            <a:r>
              <a:rPr lang="en-US" dirty="0" err="1" smtClean="0"/>
              <a:t>Cuboid</a:t>
            </a:r>
            <a:endParaRPr lang="en-US" dirty="0" smtClean="0"/>
          </a:p>
          <a:p>
            <a:pPr lvl="1"/>
            <a:r>
              <a:rPr lang="en-US" dirty="0" smtClean="0"/>
              <a:t>Kernel (looks like a Mexican hat)</a:t>
            </a:r>
          </a:p>
          <a:p>
            <a:endParaRPr lang="en-US" dirty="0" smtClean="0"/>
          </a:p>
          <a:p>
            <a:r>
              <a:rPr lang="en-US" dirty="0" smtClean="0"/>
              <a:t>Important geometries for the Earth</a:t>
            </a:r>
          </a:p>
          <a:p>
            <a:pPr lvl="1"/>
            <a:r>
              <a:rPr lang="en-US" dirty="0" err="1" smtClean="0"/>
              <a:t>Sinuoid</a:t>
            </a:r>
            <a:r>
              <a:rPr lang="en-US" dirty="0" smtClean="0"/>
              <a:t> (rivers)</a:t>
            </a:r>
          </a:p>
          <a:p>
            <a:pPr lvl="1"/>
            <a:r>
              <a:rPr lang="en-US" dirty="0" smtClean="0"/>
              <a:t>Gaussian sinusoid (meandering rivers)</a:t>
            </a:r>
          </a:p>
          <a:p>
            <a:pPr lvl="1"/>
            <a:r>
              <a:rPr lang="en-US" dirty="0" smtClean="0"/>
              <a:t>Lobe shape</a:t>
            </a:r>
          </a:p>
          <a:p>
            <a:pPr lvl="1"/>
            <a:endParaRPr lang="en-US" dirty="0" smtClean="0"/>
          </a:p>
          <a:p>
            <a:r>
              <a:rPr lang="en-US" dirty="0" smtClean="0"/>
              <a:t>Use union, difference and intersection to create new element geometries from existing ones</a:t>
            </a:r>
          </a:p>
          <a:p>
            <a:pPr lvl="1"/>
            <a:endParaRPr lang="en-US" dirty="0"/>
          </a:p>
        </p:txBody>
      </p:sp>
    </p:spTree>
    <p:extLst>
      <p:ext uri="{BB962C8B-B14F-4D97-AF65-F5344CB8AC3E}">
        <p14:creationId xmlns:p14="http://schemas.microsoft.com/office/powerpoint/2010/main" val="315004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Sinusoid</a:t>
            </a:r>
            <a:endParaRPr lang="en-US" dirty="0"/>
          </a:p>
        </p:txBody>
      </p:sp>
      <p:pic>
        <p:nvPicPr>
          <p:cNvPr id="1026" name="Picture 2"/>
          <p:cNvPicPr>
            <a:picLocks noChangeAspect="1" noChangeArrowheads="1"/>
          </p:cNvPicPr>
          <p:nvPr/>
        </p:nvPicPr>
        <p:blipFill>
          <a:blip r:embed="rId2" cstate="print"/>
          <a:srcRect l="32500" t="23704" r="46250" b="17778"/>
          <a:stretch>
            <a:fillRect/>
          </a:stretch>
        </p:blipFill>
        <p:spPr bwMode="auto">
          <a:xfrm>
            <a:off x="4724400" y="381000"/>
            <a:ext cx="3886200" cy="6019800"/>
          </a:xfrm>
          <a:prstGeom prst="rect">
            <a:avLst/>
          </a:prstGeom>
          <a:noFill/>
          <a:ln w="9525">
            <a:noFill/>
            <a:miter lim="800000"/>
            <a:headEnd/>
            <a:tailEnd/>
          </a:ln>
        </p:spPr>
      </p:pic>
      <p:cxnSp>
        <p:nvCxnSpPr>
          <p:cNvPr id="4" name="Straight Arrow Connector 3"/>
          <p:cNvCxnSpPr/>
          <p:nvPr/>
        </p:nvCxnSpPr>
        <p:spPr>
          <a:xfrm>
            <a:off x="304800" y="2667000"/>
            <a:ext cx="3429000"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533400" y="1930400"/>
            <a:ext cx="2971799" cy="1570567"/>
          </a:xfrm>
          <a:custGeom>
            <a:avLst/>
            <a:gdLst>
              <a:gd name="connsiteX0" fmla="*/ 0 w 2583543"/>
              <a:gd name="connsiteY0" fmla="*/ 16933 h 1705428"/>
              <a:gd name="connsiteX1" fmla="*/ 203200 w 2583543"/>
              <a:gd name="connsiteY1" fmla="*/ 742647 h 1705428"/>
              <a:gd name="connsiteX2" fmla="*/ 653143 w 2583543"/>
              <a:gd name="connsiteY2" fmla="*/ 1584476 h 1705428"/>
              <a:gd name="connsiteX3" fmla="*/ 1248229 w 2583543"/>
              <a:gd name="connsiteY3" fmla="*/ 16933 h 1705428"/>
              <a:gd name="connsiteX4" fmla="*/ 1930400 w 2583543"/>
              <a:gd name="connsiteY4" fmla="*/ 1482876 h 1705428"/>
              <a:gd name="connsiteX5" fmla="*/ 2583543 w 2583543"/>
              <a:gd name="connsiteY5" fmla="*/ 220133 h 1705428"/>
              <a:gd name="connsiteX0" fmla="*/ 0 w 2583543"/>
              <a:gd name="connsiteY0" fmla="*/ 16933 h 1584476"/>
              <a:gd name="connsiteX1" fmla="*/ 653143 w 2583543"/>
              <a:gd name="connsiteY1" fmla="*/ 1584476 h 1584476"/>
              <a:gd name="connsiteX2" fmla="*/ 1248229 w 2583543"/>
              <a:gd name="connsiteY2" fmla="*/ 16933 h 1584476"/>
              <a:gd name="connsiteX3" fmla="*/ 1930400 w 2583543"/>
              <a:gd name="connsiteY3" fmla="*/ 1482876 h 1584476"/>
              <a:gd name="connsiteX4" fmla="*/ 2583543 w 2583543"/>
              <a:gd name="connsiteY4" fmla="*/ 220133 h 1584476"/>
              <a:gd name="connsiteX0" fmla="*/ 0 w 2583543"/>
              <a:gd name="connsiteY0" fmla="*/ 11490 h 1579033"/>
              <a:gd name="connsiteX1" fmla="*/ 653143 w 2583543"/>
              <a:gd name="connsiteY1" fmla="*/ 1579033 h 1579033"/>
              <a:gd name="connsiteX2" fmla="*/ 1248229 w 2583543"/>
              <a:gd name="connsiteY2" fmla="*/ 11490 h 1579033"/>
              <a:gd name="connsiteX3" fmla="*/ 1999343 w 2583543"/>
              <a:gd name="connsiteY3" fmla="*/ 1510090 h 1579033"/>
              <a:gd name="connsiteX4" fmla="*/ 2583543 w 2583543"/>
              <a:gd name="connsiteY4" fmla="*/ 214690 h 1579033"/>
              <a:gd name="connsiteX0" fmla="*/ 0 w 2583543"/>
              <a:gd name="connsiteY0" fmla="*/ 11490 h 1579033"/>
              <a:gd name="connsiteX1" fmla="*/ 653143 w 2583543"/>
              <a:gd name="connsiteY1" fmla="*/ 1579033 h 1579033"/>
              <a:gd name="connsiteX2" fmla="*/ 1248229 w 2583543"/>
              <a:gd name="connsiteY2" fmla="*/ 11490 h 1579033"/>
              <a:gd name="connsiteX3" fmla="*/ 1999343 w 2583543"/>
              <a:gd name="connsiteY3" fmla="*/ 1510090 h 1579033"/>
              <a:gd name="connsiteX4" fmla="*/ 2583543 w 2583543"/>
              <a:gd name="connsiteY4" fmla="*/ 214690 h 1579033"/>
              <a:gd name="connsiteX0" fmla="*/ 0 w 2583543"/>
              <a:gd name="connsiteY0" fmla="*/ 11490 h 1579033"/>
              <a:gd name="connsiteX1" fmla="*/ 653143 w 2583543"/>
              <a:gd name="connsiteY1" fmla="*/ 1579033 h 1579033"/>
              <a:gd name="connsiteX2" fmla="*/ 1248229 w 2583543"/>
              <a:gd name="connsiteY2" fmla="*/ 11490 h 1579033"/>
              <a:gd name="connsiteX3" fmla="*/ 1999343 w 2583543"/>
              <a:gd name="connsiteY3" fmla="*/ 1510090 h 1579033"/>
              <a:gd name="connsiteX4" fmla="*/ 2583543 w 2583543"/>
              <a:gd name="connsiteY4" fmla="*/ 214690 h 1579033"/>
              <a:gd name="connsiteX0" fmla="*/ 0 w 2583543"/>
              <a:gd name="connsiteY0" fmla="*/ 0 h 1498600"/>
              <a:gd name="connsiteX1" fmla="*/ 703943 w 2583543"/>
              <a:gd name="connsiteY1" fmla="*/ 1498600 h 1498600"/>
              <a:gd name="connsiteX2" fmla="*/ 1248229 w 2583543"/>
              <a:gd name="connsiteY2" fmla="*/ 0 h 1498600"/>
              <a:gd name="connsiteX3" fmla="*/ 1999343 w 2583543"/>
              <a:gd name="connsiteY3" fmla="*/ 1498600 h 1498600"/>
              <a:gd name="connsiteX4" fmla="*/ 2583543 w 2583543"/>
              <a:gd name="connsiteY4" fmla="*/ 203200 h 1498600"/>
              <a:gd name="connsiteX0" fmla="*/ 0 w 2583543"/>
              <a:gd name="connsiteY0" fmla="*/ 0 h 1570567"/>
              <a:gd name="connsiteX1" fmla="*/ 170543 w 2583543"/>
              <a:gd name="connsiteY1" fmla="*/ 431800 h 1570567"/>
              <a:gd name="connsiteX2" fmla="*/ 703943 w 2583543"/>
              <a:gd name="connsiteY2" fmla="*/ 1498600 h 1570567"/>
              <a:gd name="connsiteX3" fmla="*/ 1248229 w 2583543"/>
              <a:gd name="connsiteY3" fmla="*/ 0 h 1570567"/>
              <a:gd name="connsiteX4" fmla="*/ 1999343 w 2583543"/>
              <a:gd name="connsiteY4" fmla="*/ 1498600 h 1570567"/>
              <a:gd name="connsiteX5" fmla="*/ 2583543 w 2583543"/>
              <a:gd name="connsiteY5" fmla="*/ 203200 h 1570567"/>
              <a:gd name="connsiteX0" fmla="*/ 0 w 2413000"/>
              <a:gd name="connsiteY0" fmla="*/ 431800 h 1570567"/>
              <a:gd name="connsiteX1" fmla="*/ 533400 w 2413000"/>
              <a:gd name="connsiteY1" fmla="*/ 1498600 h 1570567"/>
              <a:gd name="connsiteX2" fmla="*/ 1077686 w 2413000"/>
              <a:gd name="connsiteY2" fmla="*/ 0 h 1570567"/>
              <a:gd name="connsiteX3" fmla="*/ 1828800 w 2413000"/>
              <a:gd name="connsiteY3" fmla="*/ 1498600 h 1570567"/>
              <a:gd name="connsiteX4" fmla="*/ 2413000 w 2413000"/>
              <a:gd name="connsiteY4" fmla="*/ 203200 h 157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0" h="1570567">
                <a:moveTo>
                  <a:pt x="0" y="431800"/>
                </a:moveTo>
                <a:cubicBezTo>
                  <a:pt x="117324" y="681567"/>
                  <a:pt x="353786" y="1570567"/>
                  <a:pt x="533400" y="1498600"/>
                </a:cubicBezTo>
                <a:cubicBezTo>
                  <a:pt x="713014" y="1426633"/>
                  <a:pt x="861786" y="0"/>
                  <a:pt x="1077686" y="0"/>
                </a:cubicBezTo>
                <a:cubicBezTo>
                  <a:pt x="1293586" y="0"/>
                  <a:pt x="1611841" y="1483608"/>
                  <a:pt x="1828800" y="1498600"/>
                </a:cubicBezTo>
                <a:cubicBezTo>
                  <a:pt x="2086306" y="1484230"/>
                  <a:pt x="2197704" y="851505"/>
                  <a:pt x="2413000" y="203200"/>
                </a:cubicBezTo>
              </a:path>
            </a:pathLst>
          </a:custGeom>
          <a:ln w="1905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44309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Sinusoid</a:t>
            </a:r>
            <a:endParaRPr lang="en-US" dirty="0"/>
          </a:p>
        </p:txBody>
      </p:sp>
      <p:pic>
        <p:nvPicPr>
          <p:cNvPr id="7170" name="Picture 2"/>
          <p:cNvPicPr>
            <a:picLocks noChangeAspect="1" noChangeArrowheads="1"/>
          </p:cNvPicPr>
          <p:nvPr/>
        </p:nvPicPr>
        <p:blipFill>
          <a:blip r:embed="rId2" cstate="print"/>
          <a:srcRect l="25143" t="29630" r="47083" b="12593"/>
          <a:stretch>
            <a:fillRect/>
          </a:stretch>
        </p:blipFill>
        <p:spPr bwMode="auto">
          <a:xfrm>
            <a:off x="381000" y="1905000"/>
            <a:ext cx="3386082" cy="3962400"/>
          </a:xfrm>
          <a:prstGeom prst="rect">
            <a:avLst/>
          </a:prstGeom>
          <a:noFill/>
          <a:ln w="9525">
            <a:noFill/>
            <a:miter lim="800000"/>
            <a:headEnd/>
            <a:tailEnd/>
          </a:ln>
        </p:spPr>
      </p:pic>
      <p:cxnSp>
        <p:nvCxnSpPr>
          <p:cNvPr id="5" name="Straight Arrow Connector 4"/>
          <p:cNvCxnSpPr/>
          <p:nvPr/>
        </p:nvCxnSpPr>
        <p:spPr>
          <a:xfrm>
            <a:off x="4724400" y="1447800"/>
            <a:ext cx="4343400"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5029200" y="762000"/>
            <a:ext cx="3590488" cy="1870745"/>
          </a:xfrm>
          <a:custGeom>
            <a:avLst/>
            <a:gdLst>
              <a:gd name="connsiteX0" fmla="*/ 0 w 3590488"/>
              <a:gd name="connsiteY0" fmla="*/ 1149292 h 1870745"/>
              <a:gd name="connsiteX1" fmla="*/ 494951 w 3590488"/>
              <a:gd name="connsiteY1" fmla="*/ 75501 h 1870745"/>
              <a:gd name="connsiteX2" fmla="*/ 889233 w 3590488"/>
              <a:gd name="connsiteY2" fmla="*/ 738231 h 1870745"/>
              <a:gd name="connsiteX3" fmla="*/ 1325461 w 3590488"/>
              <a:gd name="connsiteY3" fmla="*/ 1828800 h 1870745"/>
              <a:gd name="connsiteX4" fmla="*/ 1786855 w 3590488"/>
              <a:gd name="connsiteY4" fmla="*/ 486562 h 1870745"/>
              <a:gd name="connsiteX5" fmla="*/ 2214694 w 3590488"/>
              <a:gd name="connsiteY5" fmla="*/ 981512 h 1870745"/>
              <a:gd name="connsiteX6" fmla="*/ 2709644 w 3590488"/>
              <a:gd name="connsiteY6" fmla="*/ 41945 h 1870745"/>
              <a:gd name="connsiteX7" fmla="*/ 3590488 w 3590488"/>
              <a:gd name="connsiteY7" fmla="*/ 1233182 h 18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488" h="1870745">
                <a:moveTo>
                  <a:pt x="0" y="1149292"/>
                </a:moveTo>
                <a:cubicBezTo>
                  <a:pt x="173373" y="646651"/>
                  <a:pt x="346746" y="144011"/>
                  <a:pt x="494951" y="75501"/>
                </a:cubicBezTo>
                <a:cubicBezTo>
                  <a:pt x="643156" y="6991"/>
                  <a:pt x="750815" y="446015"/>
                  <a:pt x="889233" y="738231"/>
                </a:cubicBezTo>
                <a:cubicBezTo>
                  <a:pt x="1027651" y="1030447"/>
                  <a:pt x="1175857" y="1870745"/>
                  <a:pt x="1325461" y="1828800"/>
                </a:cubicBezTo>
                <a:cubicBezTo>
                  <a:pt x="1475065" y="1786855"/>
                  <a:pt x="1638650" y="627777"/>
                  <a:pt x="1786855" y="486562"/>
                </a:cubicBezTo>
                <a:cubicBezTo>
                  <a:pt x="1935061" y="345347"/>
                  <a:pt x="2060896" y="1055615"/>
                  <a:pt x="2214694" y="981512"/>
                </a:cubicBezTo>
                <a:cubicBezTo>
                  <a:pt x="2368492" y="907409"/>
                  <a:pt x="2480345" y="0"/>
                  <a:pt x="2709644" y="41945"/>
                </a:cubicBezTo>
                <a:cubicBezTo>
                  <a:pt x="2938943" y="83890"/>
                  <a:pt x="3264715" y="658536"/>
                  <a:pt x="3590488" y="1233182"/>
                </a:cubicBezTo>
              </a:path>
            </a:pathLst>
          </a:custGeom>
          <a:ln w="168275">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p:cNvCxnSpPr/>
          <p:nvPr/>
        </p:nvCxnSpPr>
        <p:spPr>
          <a:xfrm rot="5400000">
            <a:off x="3848100" y="1943100"/>
            <a:ext cx="2209800" cy="0"/>
          </a:xfrm>
          <a:prstGeom prst="line">
            <a:avLst/>
          </a:prstGeom>
          <a:ln w="254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7467600" y="1905000"/>
            <a:ext cx="2286000" cy="1588"/>
          </a:xfrm>
          <a:prstGeom prst="straightConnector1">
            <a:avLst/>
          </a:prstGeom>
          <a:ln w="254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953000" y="2971800"/>
            <a:ext cx="3657600" cy="1588"/>
          </a:xfrm>
          <a:prstGeom prst="straightConnector1">
            <a:avLst/>
          </a:prstGeom>
          <a:ln w="254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48400" y="2971800"/>
            <a:ext cx="824008" cy="369332"/>
          </a:xfrm>
          <a:prstGeom prst="rect">
            <a:avLst/>
          </a:prstGeom>
          <a:noFill/>
        </p:spPr>
        <p:txBody>
          <a:bodyPr wrap="none" rtlCol="0">
            <a:spAutoFit/>
          </a:bodyPr>
          <a:lstStyle/>
          <a:p>
            <a:r>
              <a:rPr lang="en-US" dirty="0" smtClean="0"/>
              <a:t>Length</a:t>
            </a:r>
            <a:endParaRPr lang="en-US" dirty="0"/>
          </a:p>
        </p:txBody>
      </p:sp>
      <p:cxnSp>
        <p:nvCxnSpPr>
          <p:cNvPr id="17" name="Straight Arrow Connector 16"/>
          <p:cNvCxnSpPr/>
          <p:nvPr/>
        </p:nvCxnSpPr>
        <p:spPr>
          <a:xfrm rot="5400000">
            <a:off x="7772400" y="685800"/>
            <a:ext cx="457200"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flipV="1">
            <a:off x="7773194" y="1370806"/>
            <a:ext cx="456406" cy="7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01000" y="228600"/>
            <a:ext cx="763351" cy="369332"/>
          </a:xfrm>
          <a:prstGeom prst="rect">
            <a:avLst/>
          </a:prstGeom>
          <a:noFill/>
        </p:spPr>
        <p:txBody>
          <a:bodyPr wrap="none" rtlCol="0">
            <a:spAutoFit/>
          </a:bodyPr>
          <a:lstStyle/>
          <a:p>
            <a:r>
              <a:rPr lang="en-US" dirty="0" smtClean="0"/>
              <a:t>Width</a:t>
            </a:r>
            <a:endParaRPr lang="en-US" dirty="0"/>
          </a:p>
        </p:txBody>
      </p:sp>
      <p:sp>
        <p:nvSpPr>
          <p:cNvPr id="22" name="TextBox 21"/>
          <p:cNvSpPr txBox="1"/>
          <p:nvPr/>
        </p:nvSpPr>
        <p:spPr>
          <a:xfrm>
            <a:off x="4114800" y="3505200"/>
            <a:ext cx="4850239" cy="646331"/>
          </a:xfrm>
          <a:prstGeom prst="rect">
            <a:avLst/>
          </a:prstGeom>
          <a:noFill/>
        </p:spPr>
        <p:txBody>
          <a:bodyPr wrap="none" rtlCol="0">
            <a:spAutoFit/>
          </a:bodyPr>
          <a:lstStyle/>
          <a:p>
            <a:r>
              <a:rPr lang="en-US" dirty="0" smtClean="0"/>
              <a:t>Sinuosity = 2 times average length between peaks</a:t>
            </a:r>
          </a:p>
          <a:p>
            <a:r>
              <a:rPr lang="en-US" dirty="0" smtClean="0"/>
              <a:t>Amplitude = Average variation around the axis</a:t>
            </a:r>
            <a:endParaRPr lang="en-US" dirty="0"/>
          </a:p>
        </p:txBody>
      </p:sp>
      <p:sp>
        <p:nvSpPr>
          <p:cNvPr id="28" name="Freeform 27"/>
          <p:cNvSpPr/>
          <p:nvPr/>
        </p:nvSpPr>
        <p:spPr>
          <a:xfrm>
            <a:off x="5327009" y="5111692"/>
            <a:ext cx="2340529" cy="975919"/>
          </a:xfrm>
          <a:custGeom>
            <a:avLst/>
            <a:gdLst>
              <a:gd name="connsiteX0" fmla="*/ 0 w 2340529"/>
              <a:gd name="connsiteY0" fmla="*/ 0 h 975919"/>
              <a:gd name="connsiteX1" fmla="*/ 1182848 w 2340529"/>
              <a:gd name="connsiteY1" fmla="*/ 973123 h 975919"/>
              <a:gd name="connsiteX2" fmla="*/ 2340529 w 2340529"/>
              <a:gd name="connsiteY2" fmla="*/ 16778 h 975919"/>
              <a:gd name="connsiteX0" fmla="*/ 0 w 2340529"/>
              <a:gd name="connsiteY0" fmla="*/ 0 h 975919"/>
              <a:gd name="connsiteX1" fmla="*/ 1182848 w 2340529"/>
              <a:gd name="connsiteY1" fmla="*/ 973123 h 975919"/>
              <a:gd name="connsiteX2" fmla="*/ 2340529 w 2340529"/>
              <a:gd name="connsiteY2" fmla="*/ 16778 h 975919"/>
              <a:gd name="connsiteX3" fmla="*/ 0 w 2340529"/>
              <a:gd name="connsiteY3" fmla="*/ 0 h 975919"/>
            </a:gdLst>
            <a:ahLst/>
            <a:cxnLst>
              <a:cxn ang="0">
                <a:pos x="connsiteX0" y="connsiteY0"/>
              </a:cxn>
              <a:cxn ang="0">
                <a:pos x="connsiteX1" y="connsiteY1"/>
              </a:cxn>
              <a:cxn ang="0">
                <a:pos x="connsiteX2" y="connsiteY2"/>
              </a:cxn>
              <a:cxn ang="0">
                <a:pos x="connsiteX3" y="connsiteY3"/>
              </a:cxn>
            </a:cxnLst>
            <a:rect l="l" t="t" r="r" b="b"/>
            <a:pathLst>
              <a:path w="2340529" h="975919">
                <a:moveTo>
                  <a:pt x="0" y="0"/>
                </a:moveTo>
                <a:cubicBezTo>
                  <a:pt x="396380" y="485163"/>
                  <a:pt x="792760" y="970327"/>
                  <a:pt x="1182848" y="973123"/>
                </a:cubicBezTo>
                <a:cubicBezTo>
                  <a:pt x="1572936" y="975919"/>
                  <a:pt x="1956732" y="496348"/>
                  <a:pt x="2340529" y="16778"/>
                </a:cubicBezTo>
                <a:lnTo>
                  <a:pt x="0" y="0"/>
                </a:lnTo>
                <a:close/>
              </a:path>
            </a:pathLst>
          </a:custGeom>
          <a:solidFill>
            <a:schemeClr val="accent4"/>
          </a:solidFill>
          <a:ln w="25400">
            <a:solidFill>
              <a:schemeClr val="tx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p:cNvCxnSpPr/>
          <p:nvPr/>
        </p:nvCxnSpPr>
        <p:spPr>
          <a:xfrm>
            <a:off x="5334000" y="4951412"/>
            <a:ext cx="2362200" cy="1588"/>
          </a:xfrm>
          <a:prstGeom prst="straightConnector1">
            <a:avLst/>
          </a:prstGeom>
          <a:ln w="254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flipH="1" flipV="1">
            <a:off x="7315994" y="5638006"/>
            <a:ext cx="914400" cy="1588"/>
          </a:xfrm>
          <a:prstGeom prst="straightConnector1">
            <a:avLst/>
          </a:prstGeom>
          <a:ln w="254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V="1">
            <a:off x="4229894" y="2932906"/>
            <a:ext cx="685006" cy="794"/>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572000" y="3276600"/>
            <a:ext cx="762000"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4229100" y="4991100"/>
            <a:ext cx="685800"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572000" y="4648200"/>
            <a:ext cx="762000" cy="158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34000" y="3124200"/>
            <a:ext cx="284052" cy="369332"/>
          </a:xfrm>
          <a:prstGeom prst="rect">
            <a:avLst/>
          </a:prstGeom>
          <a:noFill/>
        </p:spPr>
        <p:txBody>
          <a:bodyPr wrap="none" rtlCol="0">
            <a:spAutoFit/>
          </a:bodyPr>
          <a:lstStyle/>
          <a:p>
            <a:r>
              <a:rPr lang="en-US" dirty="0" smtClean="0"/>
              <a:t>x</a:t>
            </a:r>
            <a:endParaRPr lang="en-US" dirty="0"/>
          </a:p>
        </p:txBody>
      </p:sp>
      <p:sp>
        <p:nvSpPr>
          <p:cNvPr id="41" name="TextBox 40"/>
          <p:cNvSpPr txBox="1"/>
          <p:nvPr/>
        </p:nvSpPr>
        <p:spPr>
          <a:xfrm>
            <a:off x="4191000" y="2438400"/>
            <a:ext cx="288862" cy="369332"/>
          </a:xfrm>
          <a:prstGeom prst="rect">
            <a:avLst/>
          </a:prstGeom>
          <a:noFill/>
        </p:spPr>
        <p:txBody>
          <a:bodyPr wrap="none" rtlCol="0">
            <a:spAutoFit/>
          </a:bodyPr>
          <a:lstStyle/>
          <a:p>
            <a:r>
              <a:rPr lang="en-US" dirty="0" smtClean="0"/>
              <a:t>y</a:t>
            </a:r>
            <a:endParaRPr lang="en-US" dirty="0"/>
          </a:p>
        </p:txBody>
      </p:sp>
      <p:sp>
        <p:nvSpPr>
          <p:cNvPr id="42" name="TextBox 41"/>
          <p:cNvSpPr txBox="1"/>
          <p:nvPr/>
        </p:nvSpPr>
        <p:spPr>
          <a:xfrm>
            <a:off x="5334000" y="4419600"/>
            <a:ext cx="284052" cy="369332"/>
          </a:xfrm>
          <a:prstGeom prst="rect">
            <a:avLst/>
          </a:prstGeom>
          <a:noFill/>
        </p:spPr>
        <p:txBody>
          <a:bodyPr wrap="none" rtlCol="0">
            <a:spAutoFit/>
          </a:bodyPr>
          <a:lstStyle/>
          <a:p>
            <a:r>
              <a:rPr lang="en-US" dirty="0" smtClean="0"/>
              <a:t>x</a:t>
            </a:r>
            <a:endParaRPr lang="en-US" dirty="0"/>
          </a:p>
        </p:txBody>
      </p:sp>
      <p:sp>
        <p:nvSpPr>
          <p:cNvPr id="43" name="TextBox 42"/>
          <p:cNvSpPr txBox="1"/>
          <p:nvPr/>
        </p:nvSpPr>
        <p:spPr>
          <a:xfrm>
            <a:off x="4267200" y="5181600"/>
            <a:ext cx="284052" cy="369332"/>
          </a:xfrm>
          <a:prstGeom prst="rect">
            <a:avLst/>
          </a:prstGeom>
          <a:noFill/>
        </p:spPr>
        <p:txBody>
          <a:bodyPr wrap="none" rtlCol="0">
            <a:spAutoFit/>
          </a:bodyPr>
          <a:lstStyle/>
          <a:p>
            <a:r>
              <a:rPr lang="en-US" dirty="0" smtClean="0"/>
              <a:t>z</a:t>
            </a:r>
            <a:endParaRPr lang="en-US" dirty="0"/>
          </a:p>
        </p:txBody>
      </p:sp>
      <p:sp>
        <p:nvSpPr>
          <p:cNvPr id="44" name="TextBox 43"/>
          <p:cNvSpPr txBox="1"/>
          <p:nvPr/>
        </p:nvSpPr>
        <p:spPr>
          <a:xfrm>
            <a:off x="6096000" y="4572000"/>
            <a:ext cx="723275" cy="369332"/>
          </a:xfrm>
          <a:prstGeom prst="rect">
            <a:avLst/>
          </a:prstGeom>
          <a:noFill/>
        </p:spPr>
        <p:txBody>
          <a:bodyPr wrap="none" rtlCol="0">
            <a:spAutoFit/>
          </a:bodyPr>
          <a:lstStyle/>
          <a:p>
            <a:r>
              <a:rPr lang="en-US" dirty="0" smtClean="0"/>
              <a:t>width</a:t>
            </a:r>
            <a:endParaRPr lang="en-US" dirty="0"/>
          </a:p>
        </p:txBody>
      </p:sp>
      <p:sp>
        <p:nvSpPr>
          <p:cNvPr id="45" name="TextBox 44"/>
          <p:cNvSpPr txBox="1"/>
          <p:nvPr/>
        </p:nvSpPr>
        <p:spPr>
          <a:xfrm>
            <a:off x="7848600" y="5486400"/>
            <a:ext cx="1055097" cy="369332"/>
          </a:xfrm>
          <a:prstGeom prst="rect">
            <a:avLst/>
          </a:prstGeom>
          <a:noFill/>
        </p:spPr>
        <p:txBody>
          <a:bodyPr wrap="none" rtlCol="0">
            <a:spAutoFit/>
          </a:bodyPr>
          <a:lstStyle/>
          <a:p>
            <a:r>
              <a:rPr lang="en-US" dirty="0" smtClean="0"/>
              <a:t>thickness</a:t>
            </a:r>
            <a:endParaRPr lang="en-US" dirty="0"/>
          </a:p>
        </p:txBody>
      </p:sp>
    </p:spTree>
    <p:extLst>
      <p:ext uri="{BB962C8B-B14F-4D97-AF65-F5344CB8AC3E}">
        <p14:creationId xmlns:p14="http://schemas.microsoft.com/office/powerpoint/2010/main" val="367020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Lobe shape</a:t>
            </a:r>
            <a:endParaRPr lang="en-US" dirty="0"/>
          </a:p>
        </p:txBody>
      </p:sp>
      <p:pic>
        <p:nvPicPr>
          <p:cNvPr id="8194" name="Picture 2"/>
          <p:cNvPicPr>
            <a:picLocks noChangeAspect="1" noChangeArrowheads="1"/>
          </p:cNvPicPr>
          <p:nvPr/>
        </p:nvPicPr>
        <p:blipFill>
          <a:blip r:embed="rId2" cstate="print"/>
          <a:srcRect l="22660" t="29630" r="46732" b="11852"/>
          <a:stretch>
            <a:fillRect/>
          </a:stretch>
        </p:blipFill>
        <p:spPr bwMode="auto">
          <a:xfrm>
            <a:off x="609600" y="1600200"/>
            <a:ext cx="4038600" cy="4343400"/>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l="52083" t="5185" r="1250" b="14815"/>
          <a:stretch>
            <a:fillRect/>
          </a:stretch>
        </p:blipFill>
        <p:spPr bwMode="auto">
          <a:xfrm>
            <a:off x="4800600" y="2590800"/>
            <a:ext cx="4030133" cy="3886200"/>
          </a:xfrm>
          <a:prstGeom prst="rect">
            <a:avLst/>
          </a:prstGeom>
          <a:noFill/>
          <a:ln w="9525">
            <a:noFill/>
            <a:miter lim="800000"/>
            <a:headEnd/>
            <a:tailEnd/>
          </a:ln>
        </p:spPr>
      </p:pic>
      <p:cxnSp>
        <p:nvCxnSpPr>
          <p:cNvPr id="6" name="Straight Connector 5"/>
          <p:cNvCxnSpPr/>
          <p:nvPr/>
        </p:nvCxnSpPr>
        <p:spPr>
          <a:xfrm>
            <a:off x="5410200" y="1295400"/>
            <a:ext cx="228600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H="1">
            <a:off x="5219700" y="4305300"/>
            <a:ext cx="10668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5829300" y="3619500"/>
            <a:ext cx="3048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29200" y="4191000"/>
            <a:ext cx="723275" cy="369332"/>
          </a:xfrm>
          <a:prstGeom prst="rect">
            <a:avLst/>
          </a:prstGeom>
          <a:noFill/>
        </p:spPr>
        <p:txBody>
          <a:bodyPr wrap="none" rtlCol="0">
            <a:spAutoFit/>
          </a:bodyPr>
          <a:lstStyle/>
          <a:p>
            <a:r>
              <a:rPr lang="en-US" dirty="0" smtClean="0"/>
              <a:t>width</a:t>
            </a:r>
            <a:endParaRPr lang="en-US" dirty="0"/>
          </a:p>
        </p:txBody>
      </p:sp>
      <p:sp>
        <p:nvSpPr>
          <p:cNvPr id="12" name="TextBox 11"/>
          <p:cNvSpPr txBox="1"/>
          <p:nvPr/>
        </p:nvSpPr>
        <p:spPr>
          <a:xfrm>
            <a:off x="5638800" y="3200400"/>
            <a:ext cx="1055097" cy="369332"/>
          </a:xfrm>
          <a:prstGeom prst="rect">
            <a:avLst/>
          </a:prstGeom>
          <a:noFill/>
        </p:spPr>
        <p:txBody>
          <a:bodyPr wrap="none" rtlCol="0">
            <a:spAutoFit/>
          </a:bodyPr>
          <a:lstStyle/>
          <a:p>
            <a:r>
              <a:rPr lang="en-US" dirty="0" smtClean="0"/>
              <a:t>thickness</a:t>
            </a:r>
            <a:endParaRPr lang="en-US" dirty="0"/>
          </a:p>
        </p:txBody>
      </p:sp>
      <p:sp>
        <p:nvSpPr>
          <p:cNvPr id="14" name="TextBox 13"/>
          <p:cNvSpPr txBox="1"/>
          <p:nvPr/>
        </p:nvSpPr>
        <p:spPr>
          <a:xfrm>
            <a:off x="7772400" y="1066800"/>
            <a:ext cx="723275" cy="369332"/>
          </a:xfrm>
          <a:prstGeom prst="rect">
            <a:avLst/>
          </a:prstGeom>
          <a:noFill/>
        </p:spPr>
        <p:txBody>
          <a:bodyPr wrap="none" rtlCol="0">
            <a:spAutoFit/>
          </a:bodyPr>
          <a:lstStyle/>
          <a:p>
            <a:r>
              <a:rPr lang="en-US" dirty="0" smtClean="0"/>
              <a:t>width</a:t>
            </a:r>
            <a:endParaRPr lang="en-US" dirty="0"/>
          </a:p>
        </p:txBody>
      </p:sp>
      <p:sp>
        <p:nvSpPr>
          <p:cNvPr id="18" name="Freeform 17"/>
          <p:cNvSpPr/>
          <p:nvPr/>
        </p:nvSpPr>
        <p:spPr>
          <a:xfrm>
            <a:off x="5662569" y="640359"/>
            <a:ext cx="1820411" cy="651546"/>
          </a:xfrm>
          <a:custGeom>
            <a:avLst/>
            <a:gdLst>
              <a:gd name="connsiteX0" fmla="*/ 8389 w 1820411"/>
              <a:gd name="connsiteY0" fmla="*/ 604008 h 604008"/>
              <a:gd name="connsiteX1" fmla="*/ 0 w 1820411"/>
              <a:gd name="connsiteY1" fmla="*/ 318782 h 604008"/>
              <a:gd name="connsiteX2" fmla="*/ 335559 w 1820411"/>
              <a:gd name="connsiteY2" fmla="*/ 0 h 604008"/>
              <a:gd name="connsiteX3" fmla="*/ 1820411 w 1820411"/>
              <a:gd name="connsiteY3" fmla="*/ 604008 h 604008"/>
              <a:gd name="connsiteX0" fmla="*/ 8389 w 1820411"/>
              <a:gd name="connsiteY0" fmla="*/ 651546 h 651546"/>
              <a:gd name="connsiteX1" fmla="*/ 0 w 1820411"/>
              <a:gd name="connsiteY1" fmla="*/ 366320 h 651546"/>
              <a:gd name="connsiteX2" fmla="*/ 335559 w 1820411"/>
              <a:gd name="connsiteY2" fmla="*/ 47538 h 651546"/>
              <a:gd name="connsiteX3" fmla="*/ 1820411 w 1820411"/>
              <a:gd name="connsiteY3" fmla="*/ 651546 h 651546"/>
              <a:gd name="connsiteX0" fmla="*/ 8389 w 1820411"/>
              <a:gd name="connsiteY0" fmla="*/ 651546 h 651546"/>
              <a:gd name="connsiteX1" fmla="*/ 0 w 1820411"/>
              <a:gd name="connsiteY1" fmla="*/ 366320 h 651546"/>
              <a:gd name="connsiteX2" fmla="*/ 335559 w 1820411"/>
              <a:gd name="connsiteY2" fmla="*/ 47538 h 651546"/>
              <a:gd name="connsiteX3" fmla="*/ 1820411 w 1820411"/>
              <a:gd name="connsiteY3" fmla="*/ 651546 h 651546"/>
              <a:gd name="connsiteX4" fmla="*/ 8389 w 1820411"/>
              <a:gd name="connsiteY4" fmla="*/ 651546 h 65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411" h="651546">
                <a:moveTo>
                  <a:pt x="8389" y="651546"/>
                </a:moveTo>
                <a:lnTo>
                  <a:pt x="0" y="366320"/>
                </a:lnTo>
                <a:cubicBezTo>
                  <a:pt x="54528" y="265652"/>
                  <a:pt x="32157" y="0"/>
                  <a:pt x="335559" y="47538"/>
                </a:cubicBezTo>
                <a:cubicBezTo>
                  <a:pt x="638961" y="95076"/>
                  <a:pt x="1325460" y="450210"/>
                  <a:pt x="1820411" y="651546"/>
                </a:cubicBezTo>
                <a:lnTo>
                  <a:pt x="8389" y="651546"/>
                </a:lnTo>
                <a:close/>
              </a:path>
            </a:pathLst>
          </a:custGeom>
          <a:solidFill>
            <a:srgbClr val="FF0000"/>
          </a:solidFill>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20" name="Straight Arrow Connector 19"/>
          <p:cNvCxnSpPr/>
          <p:nvPr/>
        </p:nvCxnSpPr>
        <p:spPr>
          <a:xfrm rot="5400000">
            <a:off x="5257800" y="1143000"/>
            <a:ext cx="304800" cy="1588"/>
          </a:xfrm>
          <a:prstGeom prst="straightConnector1">
            <a:avLst/>
          </a:prstGeom>
          <a:ln w="25400">
            <a:solidFill>
              <a:schemeClr val="bg2">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8" idx="1"/>
          </p:cNvCxnSpPr>
          <p:nvPr/>
        </p:nvCxnSpPr>
        <p:spPr>
          <a:xfrm flipH="1">
            <a:off x="5167618" y="1006679"/>
            <a:ext cx="494951" cy="0"/>
          </a:xfrm>
          <a:prstGeom prst="line">
            <a:avLst/>
          </a:prstGeom>
          <a:ln w="254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62400" y="533400"/>
            <a:ext cx="1633781" cy="369332"/>
          </a:xfrm>
          <a:prstGeom prst="rect">
            <a:avLst/>
          </a:prstGeom>
          <a:noFill/>
        </p:spPr>
        <p:txBody>
          <a:bodyPr wrap="none" rtlCol="0">
            <a:spAutoFit/>
          </a:bodyPr>
          <a:lstStyle/>
          <a:p>
            <a:r>
              <a:rPr lang="en-US" dirty="0" smtClean="0"/>
              <a:t>Initial thickness</a:t>
            </a:r>
            <a:endParaRPr lang="en-US" dirty="0"/>
          </a:p>
        </p:txBody>
      </p:sp>
      <p:cxnSp>
        <p:nvCxnSpPr>
          <p:cNvPr id="25" name="Straight Connector 24"/>
          <p:cNvCxnSpPr/>
          <p:nvPr/>
        </p:nvCxnSpPr>
        <p:spPr>
          <a:xfrm rot="16200000" flipH="1">
            <a:off x="5317921" y="976617"/>
            <a:ext cx="1221297" cy="30061"/>
          </a:xfrm>
          <a:prstGeom prst="line">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91200" y="1752600"/>
            <a:ext cx="1764266" cy="369332"/>
          </a:xfrm>
          <a:prstGeom prst="rect">
            <a:avLst/>
          </a:prstGeom>
          <a:noFill/>
        </p:spPr>
        <p:txBody>
          <a:bodyPr wrap="none" rtlCol="0">
            <a:spAutoFit/>
          </a:bodyPr>
          <a:lstStyle/>
          <a:p>
            <a:r>
              <a:rPr lang="en-US" dirty="0" smtClean="0"/>
              <a:t>Relative distance</a:t>
            </a:r>
            <a:endParaRPr lang="en-US" dirty="0"/>
          </a:p>
        </p:txBody>
      </p:sp>
      <p:cxnSp>
        <p:nvCxnSpPr>
          <p:cNvPr id="28" name="Straight Connector 27"/>
          <p:cNvCxnSpPr/>
          <p:nvPr/>
        </p:nvCxnSpPr>
        <p:spPr>
          <a:xfrm rot="16200000" flipH="1">
            <a:off x="5327010" y="1208014"/>
            <a:ext cx="654340" cy="16778"/>
          </a:xfrm>
          <a:prstGeom prst="line">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7132041" y="1188441"/>
            <a:ext cx="654340" cy="16778"/>
          </a:xfrm>
          <a:prstGeom prst="line">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014906" y="1373188"/>
            <a:ext cx="1452694" cy="2606"/>
          </a:xfrm>
          <a:prstGeom prst="straightConnector1">
            <a:avLst/>
          </a:prstGeom>
          <a:ln w="2540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a:off x="5638800" y="1371600"/>
            <a:ext cx="228600" cy="1588"/>
          </a:xfrm>
          <a:prstGeom prst="straightConnector1">
            <a:avLst/>
          </a:prstGeom>
          <a:ln w="2540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5829300" y="1638300"/>
            <a:ext cx="3048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62600" y="2362200"/>
            <a:ext cx="2204450" cy="369332"/>
          </a:xfrm>
          <a:prstGeom prst="rect">
            <a:avLst/>
          </a:prstGeom>
          <a:noFill/>
        </p:spPr>
        <p:txBody>
          <a:bodyPr wrap="none" rtlCol="0">
            <a:spAutoFit/>
          </a:bodyPr>
          <a:lstStyle/>
          <a:p>
            <a:r>
              <a:rPr lang="en-US" dirty="0" smtClean="0"/>
              <a:t>Some along thickness</a:t>
            </a:r>
            <a:endParaRPr lang="en-US" dirty="0"/>
          </a:p>
        </p:txBody>
      </p:sp>
      <p:cxnSp>
        <p:nvCxnSpPr>
          <p:cNvPr id="39" name="Straight Connector 38"/>
          <p:cNvCxnSpPr/>
          <p:nvPr/>
        </p:nvCxnSpPr>
        <p:spPr>
          <a:xfrm flipH="1">
            <a:off x="5888372" y="687198"/>
            <a:ext cx="494951" cy="0"/>
          </a:xfrm>
          <a:prstGeom prst="line">
            <a:avLst/>
          </a:prstGeom>
          <a:ln w="254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6020594" y="989806"/>
            <a:ext cx="609600" cy="1588"/>
          </a:xfrm>
          <a:prstGeom prst="straightConnector1">
            <a:avLst/>
          </a:prstGeom>
          <a:ln w="25400">
            <a:solidFill>
              <a:schemeClr val="bg2">
                <a:lumMod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324600" y="381000"/>
            <a:ext cx="1513043" cy="369332"/>
          </a:xfrm>
          <a:prstGeom prst="rect">
            <a:avLst/>
          </a:prstGeom>
          <a:noFill/>
        </p:spPr>
        <p:txBody>
          <a:bodyPr wrap="none" rtlCol="0">
            <a:spAutoFit/>
          </a:bodyPr>
          <a:lstStyle/>
          <a:p>
            <a:r>
              <a:rPr lang="en-US" dirty="0" smtClean="0"/>
              <a:t>Max thickness</a:t>
            </a:r>
            <a:endParaRPr lang="en-US" dirty="0"/>
          </a:p>
        </p:txBody>
      </p:sp>
    </p:spTree>
    <p:extLst>
      <p:ext uri="{BB962C8B-B14F-4D97-AF65-F5344CB8AC3E}">
        <p14:creationId xmlns:p14="http://schemas.microsoft.com/office/powerpoint/2010/main" val="329268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a:t>
            </a:r>
            <a:endParaRPr lang="en-US" dirty="0"/>
          </a:p>
        </p:txBody>
      </p:sp>
      <p:pic>
        <p:nvPicPr>
          <p:cNvPr id="3074" name="Picture 2"/>
          <p:cNvPicPr>
            <a:picLocks noChangeAspect="1" noChangeArrowheads="1"/>
          </p:cNvPicPr>
          <p:nvPr/>
        </p:nvPicPr>
        <p:blipFill>
          <a:blip r:embed="rId2" cstate="print"/>
          <a:srcRect l="1250" t="2222" r="30417" b="14074"/>
          <a:stretch>
            <a:fillRect/>
          </a:stretch>
        </p:blipFill>
        <p:spPr bwMode="auto">
          <a:xfrm>
            <a:off x="1143000" y="1345116"/>
            <a:ext cx="7239000" cy="4987847"/>
          </a:xfrm>
          <a:prstGeom prst="rect">
            <a:avLst/>
          </a:prstGeom>
          <a:noFill/>
          <a:ln w="9525">
            <a:noFill/>
            <a:miter lim="800000"/>
            <a:headEnd/>
            <a:tailEnd/>
          </a:ln>
        </p:spPr>
      </p:pic>
      <p:sp>
        <p:nvSpPr>
          <p:cNvPr id="4" name="TextBox 3"/>
          <p:cNvSpPr txBox="1"/>
          <p:nvPr/>
        </p:nvSpPr>
        <p:spPr>
          <a:xfrm>
            <a:off x="5334000" y="1752600"/>
            <a:ext cx="3024289" cy="923330"/>
          </a:xfrm>
          <a:prstGeom prst="rect">
            <a:avLst/>
          </a:prstGeom>
          <a:solidFill>
            <a:schemeClr val="accent1"/>
          </a:solidFill>
          <a:ln w="28575">
            <a:solidFill>
              <a:schemeClr val="accent5"/>
            </a:solidFill>
          </a:ln>
        </p:spPr>
        <p:txBody>
          <a:bodyPr wrap="none" rtlCol="0">
            <a:spAutoFit/>
          </a:bodyPr>
          <a:lstStyle/>
          <a:p>
            <a:pPr algn="ctr"/>
            <a:r>
              <a:rPr lang="en-US" b="1" dirty="0" smtClean="0">
                <a:solidFill>
                  <a:schemeClr val="bg1"/>
                </a:solidFill>
              </a:rPr>
              <a:t>Name the element you create</a:t>
            </a:r>
          </a:p>
          <a:p>
            <a:pPr algn="ctr"/>
            <a:r>
              <a:rPr lang="en-US" b="1" dirty="0" smtClean="0">
                <a:solidFill>
                  <a:schemeClr val="bg1"/>
                </a:solidFill>
              </a:rPr>
              <a:t>(again always change this </a:t>
            </a:r>
          </a:p>
          <a:p>
            <a:pPr algn="ctr"/>
            <a:r>
              <a:rPr lang="en-US" b="1" dirty="0" smtClean="0">
                <a:solidFill>
                  <a:schemeClr val="bg1"/>
                </a:solidFill>
              </a:rPr>
              <a:t>so you have different names)</a:t>
            </a:r>
            <a:endParaRPr lang="en-US" b="1" dirty="0">
              <a:solidFill>
                <a:schemeClr val="bg1"/>
              </a:solidFill>
            </a:endParaRPr>
          </a:p>
        </p:txBody>
      </p:sp>
      <p:cxnSp>
        <p:nvCxnSpPr>
          <p:cNvPr id="6" name="Straight Arrow Connector 5"/>
          <p:cNvCxnSpPr/>
          <p:nvPr/>
        </p:nvCxnSpPr>
        <p:spPr>
          <a:xfrm rot="5400000" flipH="1" flipV="1">
            <a:off x="4953000" y="2286000"/>
            <a:ext cx="5334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38800" y="3429000"/>
            <a:ext cx="3276600" cy="2308324"/>
          </a:xfrm>
          <a:prstGeom prst="rect">
            <a:avLst/>
          </a:prstGeom>
          <a:solidFill>
            <a:schemeClr val="accent1"/>
          </a:solidFill>
          <a:ln w="28575">
            <a:solidFill>
              <a:schemeClr val="accent5"/>
            </a:solidFill>
          </a:ln>
        </p:spPr>
        <p:txBody>
          <a:bodyPr wrap="square" rtlCol="0">
            <a:spAutoFit/>
          </a:bodyPr>
          <a:lstStyle/>
          <a:p>
            <a:r>
              <a:rPr lang="en-US" b="1" dirty="0" smtClean="0">
                <a:solidFill>
                  <a:schemeClr val="bg1"/>
                </a:solidFill>
              </a:rPr>
              <a:t>Dimensions can be constant </a:t>
            </a:r>
          </a:p>
          <a:p>
            <a:r>
              <a:rPr lang="en-US" b="1" dirty="0" smtClean="0">
                <a:solidFill>
                  <a:schemeClr val="bg1"/>
                </a:solidFill>
              </a:rPr>
              <a:t>or have a triangular distribution</a:t>
            </a: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endParaRPr lang="en-US" b="1" dirty="0">
              <a:solidFill>
                <a:schemeClr val="bg1"/>
              </a:solidFill>
            </a:endParaRPr>
          </a:p>
        </p:txBody>
      </p:sp>
      <p:grpSp>
        <p:nvGrpSpPr>
          <p:cNvPr id="26" name="Group 25"/>
          <p:cNvGrpSpPr/>
          <p:nvPr/>
        </p:nvGrpSpPr>
        <p:grpSpPr>
          <a:xfrm>
            <a:off x="6400800" y="3962400"/>
            <a:ext cx="1676400" cy="1755577"/>
            <a:chOff x="-1524000" y="1219200"/>
            <a:chExt cx="1676400" cy="1755577"/>
          </a:xfrm>
        </p:grpSpPr>
        <p:cxnSp>
          <p:nvCxnSpPr>
            <p:cNvPr id="9" name="Straight Connector 8"/>
            <p:cNvCxnSpPr/>
            <p:nvPr/>
          </p:nvCxnSpPr>
          <p:spPr>
            <a:xfrm>
              <a:off x="-1447800" y="2667000"/>
              <a:ext cx="1600200" cy="0"/>
            </a:xfrm>
            <a:prstGeom prst="line">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1943100" y="2171700"/>
              <a:ext cx="1295400" cy="1588"/>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371600" y="2133600"/>
              <a:ext cx="762000" cy="304800"/>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838200" y="1905000"/>
              <a:ext cx="762000" cy="762000"/>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24000" y="1219200"/>
              <a:ext cx="433132" cy="307777"/>
            </a:xfrm>
            <a:prstGeom prst="rect">
              <a:avLst/>
            </a:prstGeom>
            <a:noFill/>
          </p:spPr>
          <p:txBody>
            <a:bodyPr wrap="none" rtlCol="0">
              <a:spAutoFit/>
            </a:bodyPr>
            <a:lstStyle/>
            <a:p>
              <a:r>
                <a:rPr lang="en-US" sz="1400" b="1" dirty="0" err="1" smtClean="0"/>
                <a:t>pdf</a:t>
              </a:r>
              <a:endParaRPr lang="en-US" sz="1400" b="1" dirty="0"/>
            </a:p>
          </p:txBody>
        </p:sp>
        <p:cxnSp>
          <p:nvCxnSpPr>
            <p:cNvPr id="22" name="Straight Connector 21"/>
            <p:cNvCxnSpPr/>
            <p:nvPr/>
          </p:nvCxnSpPr>
          <p:spPr>
            <a:xfrm rot="5400000">
              <a:off x="-1219200" y="2286000"/>
              <a:ext cx="762000" cy="0"/>
            </a:xfrm>
            <a:prstGeom prst="line">
              <a:avLst/>
            </a:prstGeom>
            <a:ln w="254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71600" y="2667000"/>
              <a:ext cx="471604" cy="307777"/>
            </a:xfrm>
            <a:prstGeom prst="rect">
              <a:avLst/>
            </a:prstGeom>
            <a:noFill/>
          </p:spPr>
          <p:txBody>
            <a:bodyPr wrap="none" rtlCol="0">
              <a:spAutoFit/>
            </a:bodyPr>
            <a:lstStyle/>
            <a:p>
              <a:r>
                <a:rPr lang="en-US" sz="1400" b="1" dirty="0" smtClean="0"/>
                <a:t>min</a:t>
              </a:r>
              <a:endParaRPr lang="en-US" sz="1400" b="1" dirty="0"/>
            </a:p>
          </p:txBody>
        </p:sp>
        <p:sp>
          <p:nvSpPr>
            <p:cNvPr id="24" name="TextBox 23"/>
            <p:cNvSpPr txBox="1"/>
            <p:nvPr/>
          </p:nvSpPr>
          <p:spPr>
            <a:xfrm>
              <a:off x="-1005004" y="2667000"/>
              <a:ext cx="612668" cy="307777"/>
            </a:xfrm>
            <a:prstGeom prst="rect">
              <a:avLst/>
            </a:prstGeom>
            <a:noFill/>
          </p:spPr>
          <p:txBody>
            <a:bodyPr wrap="none" rtlCol="0">
              <a:spAutoFit/>
            </a:bodyPr>
            <a:lstStyle/>
            <a:p>
              <a:r>
                <a:rPr lang="en-US" sz="1400" b="1" dirty="0" smtClean="0"/>
                <a:t>mode</a:t>
              </a:r>
              <a:endParaRPr lang="en-US" sz="1400" b="1" dirty="0"/>
            </a:p>
          </p:txBody>
        </p:sp>
        <p:sp>
          <p:nvSpPr>
            <p:cNvPr id="25" name="TextBox 24"/>
            <p:cNvSpPr txBox="1"/>
            <p:nvPr/>
          </p:nvSpPr>
          <p:spPr>
            <a:xfrm>
              <a:off x="-384068" y="2667000"/>
              <a:ext cx="498791" cy="307777"/>
            </a:xfrm>
            <a:prstGeom prst="rect">
              <a:avLst/>
            </a:prstGeom>
            <a:noFill/>
          </p:spPr>
          <p:txBody>
            <a:bodyPr wrap="none" rtlCol="0">
              <a:spAutoFit/>
            </a:bodyPr>
            <a:lstStyle/>
            <a:p>
              <a:r>
                <a:rPr lang="en-US" sz="1400" b="1" dirty="0" smtClean="0"/>
                <a:t>max</a:t>
              </a:r>
              <a:endParaRPr lang="en-US" sz="1400" b="1" dirty="0"/>
            </a:p>
          </p:txBody>
        </p:sp>
      </p:grpSp>
      <p:cxnSp>
        <p:nvCxnSpPr>
          <p:cNvPr id="28" name="Straight Arrow Connector 27"/>
          <p:cNvCxnSpPr/>
          <p:nvPr/>
        </p:nvCxnSpPr>
        <p:spPr>
          <a:xfrm>
            <a:off x="5029200" y="3200400"/>
            <a:ext cx="609600" cy="3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679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Spatially varying parameter values</a:t>
            </a:r>
            <a:endParaRPr lang="en-US" dirty="0"/>
          </a:p>
        </p:txBody>
      </p:sp>
      <p:pic>
        <p:nvPicPr>
          <p:cNvPr id="9218" name="Picture 2"/>
          <p:cNvPicPr>
            <a:picLocks noChangeAspect="1" noChangeArrowheads="1"/>
          </p:cNvPicPr>
          <p:nvPr/>
        </p:nvPicPr>
        <p:blipFill>
          <a:blip r:embed="rId2" cstate="print"/>
          <a:srcRect l="32500" t="20741" r="42917" b="21481"/>
          <a:stretch>
            <a:fillRect/>
          </a:stretch>
        </p:blipFill>
        <p:spPr bwMode="auto">
          <a:xfrm>
            <a:off x="914400" y="1524000"/>
            <a:ext cx="3688862" cy="4876800"/>
          </a:xfrm>
          <a:prstGeom prst="rect">
            <a:avLst/>
          </a:prstGeom>
          <a:noFill/>
          <a:ln w="9525">
            <a:noFill/>
            <a:miter lim="800000"/>
            <a:headEnd/>
            <a:tailEnd/>
          </a:ln>
        </p:spPr>
      </p:pic>
      <p:sp>
        <p:nvSpPr>
          <p:cNvPr id="4" name="TextBox 3"/>
          <p:cNvSpPr txBox="1"/>
          <p:nvPr/>
        </p:nvSpPr>
        <p:spPr>
          <a:xfrm>
            <a:off x="4800600" y="3962400"/>
            <a:ext cx="4038599" cy="1200329"/>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Every parameter can be a value that is constant over the grid or varies according to a spatially varying </a:t>
            </a:r>
          </a:p>
          <a:p>
            <a:pPr algn="ctr"/>
            <a:r>
              <a:rPr lang="en-US" b="1" dirty="0" smtClean="0">
                <a:solidFill>
                  <a:schemeClr val="bg1"/>
                </a:solidFill>
              </a:rPr>
              <a:t>intensity function </a:t>
            </a:r>
          </a:p>
        </p:txBody>
      </p:sp>
      <p:cxnSp>
        <p:nvCxnSpPr>
          <p:cNvPr id="6" name="Straight Arrow Connector 5"/>
          <p:cNvCxnSpPr>
            <a:endCxn id="4" idx="1"/>
          </p:cNvCxnSpPr>
          <p:nvPr/>
        </p:nvCxnSpPr>
        <p:spPr>
          <a:xfrm>
            <a:off x="2133600" y="3276600"/>
            <a:ext cx="2667000" cy="128596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24400" y="1600200"/>
            <a:ext cx="4038599" cy="646331"/>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Each element geometry can be modified through rotation, shear and translation</a:t>
            </a:r>
            <a:endParaRPr lang="en-US" b="1" dirty="0">
              <a:solidFill>
                <a:schemeClr val="bg1"/>
              </a:solidFill>
            </a:endParaRPr>
          </a:p>
        </p:txBody>
      </p:sp>
      <p:sp>
        <p:nvSpPr>
          <p:cNvPr id="9" name="Oval 8"/>
          <p:cNvSpPr/>
          <p:nvPr/>
        </p:nvSpPr>
        <p:spPr>
          <a:xfrm>
            <a:off x="1600200" y="1981200"/>
            <a:ext cx="16002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6"/>
            <a:endCxn id="8" idx="1"/>
          </p:cNvCxnSpPr>
          <p:nvPr/>
        </p:nvCxnSpPr>
        <p:spPr>
          <a:xfrm flipV="1">
            <a:off x="3200400" y="1923366"/>
            <a:ext cx="1524000" cy="2102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30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5000" t="8889" r="29167" b="11852"/>
          <a:stretch>
            <a:fillRect/>
          </a:stretch>
        </p:blipFill>
        <p:spPr bwMode="auto">
          <a:xfrm>
            <a:off x="914400" y="1219200"/>
            <a:ext cx="7763854" cy="5257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Object definition</a:t>
            </a:r>
            <a:endParaRPr lang="en-US" dirty="0"/>
          </a:p>
        </p:txBody>
      </p:sp>
      <p:sp>
        <p:nvSpPr>
          <p:cNvPr id="4" name="TextBox 3"/>
          <p:cNvSpPr txBox="1"/>
          <p:nvPr/>
        </p:nvSpPr>
        <p:spPr>
          <a:xfrm>
            <a:off x="5105401" y="838200"/>
            <a:ext cx="4038599" cy="923330"/>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Enter a code that makes each element unique, this integer code will be used to create the 3D Earth models</a:t>
            </a:r>
            <a:endParaRPr lang="en-US" b="1" dirty="0">
              <a:solidFill>
                <a:schemeClr val="bg1"/>
              </a:solidFill>
            </a:endParaRPr>
          </a:p>
        </p:txBody>
      </p:sp>
      <p:sp>
        <p:nvSpPr>
          <p:cNvPr id="5" name="TextBox 4"/>
          <p:cNvSpPr txBox="1"/>
          <p:nvPr/>
        </p:nvSpPr>
        <p:spPr>
          <a:xfrm>
            <a:off x="152400" y="1447800"/>
            <a:ext cx="4038599" cy="2031325"/>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If needed, define operations such as difference and intersection between the defined elements to create the object</a:t>
            </a:r>
          </a:p>
          <a:p>
            <a:pPr algn="ctr"/>
            <a:endParaRPr lang="en-US" b="1" dirty="0" smtClean="0">
              <a:solidFill>
                <a:schemeClr val="bg1"/>
              </a:solidFill>
            </a:endParaRPr>
          </a:p>
          <a:p>
            <a:pPr algn="ctr"/>
            <a:r>
              <a:rPr lang="en-US" b="1" dirty="0" smtClean="0">
                <a:solidFill>
                  <a:schemeClr val="bg1"/>
                </a:solidFill>
              </a:rPr>
              <a:t>Operation require the specification of what element is modified and which one modifies it</a:t>
            </a:r>
            <a:endParaRPr lang="en-US" b="1" dirty="0">
              <a:solidFill>
                <a:schemeClr val="bg1"/>
              </a:solidFill>
            </a:endParaRPr>
          </a:p>
        </p:txBody>
      </p:sp>
      <p:cxnSp>
        <p:nvCxnSpPr>
          <p:cNvPr id="7" name="Straight Arrow Connector 6"/>
          <p:cNvCxnSpPr>
            <a:endCxn id="5" idx="3"/>
          </p:cNvCxnSpPr>
          <p:nvPr/>
        </p:nvCxnSpPr>
        <p:spPr>
          <a:xfrm rot="10800000" flipV="1">
            <a:off x="4191000" y="2438399"/>
            <a:ext cx="1371601" cy="250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24400" y="1752600"/>
            <a:ext cx="2362200" cy="3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086600" y="2438400"/>
            <a:ext cx="1600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334000" y="2286000"/>
            <a:ext cx="1600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91000" y="4267200"/>
            <a:ext cx="2895599" cy="646331"/>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The element selected is highlighted when clicked on</a:t>
            </a:r>
            <a:endParaRPr lang="en-US" b="1" dirty="0">
              <a:solidFill>
                <a:schemeClr val="bg1"/>
              </a:solidFill>
            </a:endParaRPr>
          </a:p>
        </p:txBody>
      </p:sp>
      <p:cxnSp>
        <p:nvCxnSpPr>
          <p:cNvPr id="18" name="Straight Arrow Connector 17"/>
          <p:cNvCxnSpPr>
            <a:stCxn id="14" idx="2"/>
            <a:endCxn id="16" idx="0"/>
          </p:cNvCxnSpPr>
          <p:nvPr/>
        </p:nvCxnSpPr>
        <p:spPr>
          <a:xfrm rot="10800000" flipV="1">
            <a:off x="5638800" y="2552700"/>
            <a:ext cx="1447800" cy="17145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365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definition, example</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3203575" y="4895850"/>
            <a:ext cx="2741613" cy="1628775"/>
          </a:xfrm>
          <a:prstGeom prst="rect">
            <a:avLst/>
          </a:prstGeom>
          <a:noFill/>
          <a:ln w="9525">
            <a:noFill/>
            <a:round/>
            <a:headEnd/>
            <a:tailEnd/>
          </a:ln>
        </p:spPr>
      </p:pic>
      <p:pic>
        <p:nvPicPr>
          <p:cNvPr id="4" name="Picture 3"/>
          <p:cNvPicPr>
            <a:picLocks noChangeAspect="1" noChangeArrowheads="1"/>
          </p:cNvPicPr>
          <p:nvPr/>
        </p:nvPicPr>
        <p:blipFill>
          <a:blip r:embed="rId3" cstate="print"/>
          <a:srcRect/>
          <a:stretch>
            <a:fillRect/>
          </a:stretch>
        </p:blipFill>
        <p:spPr bwMode="auto">
          <a:xfrm>
            <a:off x="5599113" y="3502025"/>
            <a:ext cx="2741612" cy="1628775"/>
          </a:xfrm>
          <a:prstGeom prst="rect">
            <a:avLst/>
          </a:prstGeom>
          <a:noFill/>
          <a:ln w="9525">
            <a:noFill/>
            <a:round/>
            <a:headEnd/>
            <a:tailEnd/>
          </a:ln>
        </p:spPr>
      </p:pic>
      <p:pic>
        <p:nvPicPr>
          <p:cNvPr id="5" name="Picture 4"/>
          <p:cNvPicPr>
            <a:picLocks noChangeAspect="1" noChangeArrowheads="1"/>
          </p:cNvPicPr>
          <p:nvPr/>
        </p:nvPicPr>
        <p:blipFill>
          <a:blip r:embed="rId4" cstate="print"/>
          <a:srcRect/>
          <a:stretch>
            <a:fillRect/>
          </a:stretch>
        </p:blipFill>
        <p:spPr bwMode="auto">
          <a:xfrm>
            <a:off x="971550" y="3529013"/>
            <a:ext cx="2741613" cy="1628775"/>
          </a:xfrm>
          <a:prstGeom prst="rect">
            <a:avLst/>
          </a:prstGeom>
          <a:noFill/>
          <a:ln w="9525">
            <a:noFill/>
            <a:round/>
            <a:headEnd/>
            <a:tailEnd/>
          </a:ln>
        </p:spPr>
      </p:pic>
      <p:pic>
        <p:nvPicPr>
          <p:cNvPr id="6" name="Picture 5"/>
          <p:cNvPicPr>
            <a:picLocks noChangeAspect="1" noChangeArrowheads="1"/>
          </p:cNvPicPr>
          <p:nvPr/>
        </p:nvPicPr>
        <p:blipFill>
          <a:blip r:embed="rId5" cstate="print"/>
          <a:srcRect/>
          <a:stretch>
            <a:fillRect/>
          </a:stretch>
        </p:blipFill>
        <p:spPr bwMode="auto">
          <a:xfrm>
            <a:off x="971550" y="1778000"/>
            <a:ext cx="2741613" cy="1628775"/>
          </a:xfrm>
          <a:prstGeom prst="rect">
            <a:avLst/>
          </a:prstGeom>
          <a:noFill/>
          <a:ln w="9525">
            <a:noFill/>
            <a:round/>
            <a:headEnd/>
            <a:tailEnd/>
          </a:ln>
        </p:spPr>
      </p:pic>
      <p:pic>
        <p:nvPicPr>
          <p:cNvPr id="7" name="Picture 6"/>
          <p:cNvPicPr>
            <a:picLocks noChangeAspect="1" noChangeArrowheads="1"/>
          </p:cNvPicPr>
          <p:nvPr/>
        </p:nvPicPr>
        <p:blipFill>
          <a:blip r:embed="rId6" cstate="print"/>
          <a:srcRect/>
          <a:stretch>
            <a:fillRect/>
          </a:stretch>
        </p:blipFill>
        <p:spPr bwMode="auto">
          <a:xfrm>
            <a:off x="5651500" y="1724025"/>
            <a:ext cx="2741613" cy="1628775"/>
          </a:xfrm>
          <a:prstGeom prst="rect">
            <a:avLst/>
          </a:prstGeom>
          <a:noFill/>
          <a:ln w="9525">
            <a:noFill/>
            <a:round/>
            <a:headEnd/>
            <a:tailEnd/>
          </a:ln>
        </p:spPr>
      </p:pic>
      <p:sp>
        <p:nvSpPr>
          <p:cNvPr id="8" name="Text Box 7"/>
          <p:cNvSpPr txBox="1">
            <a:spLocks noChangeArrowheads="1"/>
          </p:cNvSpPr>
          <p:nvPr/>
        </p:nvSpPr>
        <p:spPr bwMode="auto">
          <a:xfrm>
            <a:off x="215900" y="1449388"/>
            <a:ext cx="4203700" cy="328612"/>
          </a:xfrm>
          <a:prstGeom prst="rect">
            <a:avLst/>
          </a:prstGeom>
          <a:noFill/>
          <a:ln w="9525">
            <a:noFill/>
            <a:round/>
            <a:headEnd/>
            <a:tailEnd/>
          </a:ln>
        </p:spPr>
        <p:txBody>
          <a:bodyPr wrap="none" lIns="90000" tIns="50831" rIns="90000" bIns="46800">
            <a:spAutoFit/>
          </a:bodyPr>
          <a:lstStyle/>
          <a:p>
            <a:pPr>
              <a:lnSpc>
                <a:spcPct val="98000"/>
              </a:lnSpc>
              <a:tabLst>
                <a:tab pos="723900" algn="l"/>
                <a:tab pos="1447800" algn="l"/>
                <a:tab pos="2171700" algn="l"/>
                <a:tab pos="2895600" algn="l"/>
                <a:tab pos="3619500" algn="l"/>
              </a:tabLst>
            </a:pPr>
            <a:r>
              <a:rPr lang="en-US" sz="1600">
                <a:solidFill>
                  <a:srgbClr val="000000"/>
                </a:solidFill>
                <a:latin typeface="Lucida Console" pitchFamily="49" charset="0"/>
                <a:cs typeface="DejaVu Sans" charset="0"/>
              </a:rPr>
              <a:t>inner = HalfEllipsoid( 20,20,20 )</a:t>
            </a:r>
          </a:p>
        </p:txBody>
      </p:sp>
      <p:sp>
        <p:nvSpPr>
          <p:cNvPr id="9" name="Text Box 8"/>
          <p:cNvSpPr txBox="1">
            <a:spLocks noChangeArrowheads="1"/>
          </p:cNvSpPr>
          <p:nvPr/>
        </p:nvSpPr>
        <p:spPr bwMode="auto">
          <a:xfrm>
            <a:off x="4851400" y="1446213"/>
            <a:ext cx="4203700" cy="328612"/>
          </a:xfrm>
          <a:prstGeom prst="rect">
            <a:avLst/>
          </a:prstGeom>
          <a:noFill/>
          <a:ln w="9525">
            <a:noFill/>
            <a:round/>
            <a:headEnd/>
            <a:tailEnd/>
          </a:ln>
        </p:spPr>
        <p:txBody>
          <a:bodyPr wrap="none" lIns="90000" tIns="50831" rIns="90000" bIns="46800">
            <a:spAutoFit/>
          </a:bodyPr>
          <a:lstStyle/>
          <a:p>
            <a:pPr>
              <a:lnSpc>
                <a:spcPct val="98000"/>
              </a:lnSpc>
              <a:tabLst>
                <a:tab pos="723900" algn="l"/>
                <a:tab pos="1447800" algn="l"/>
                <a:tab pos="2171700" algn="l"/>
                <a:tab pos="2895600" algn="l"/>
                <a:tab pos="3619500" algn="l"/>
              </a:tabLst>
            </a:pPr>
            <a:r>
              <a:rPr lang="en-US" sz="1600">
                <a:solidFill>
                  <a:srgbClr val="000000"/>
                </a:solidFill>
                <a:latin typeface="Lucida Console" pitchFamily="49" charset="0"/>
                <a:cs typeface="DejaVu Sans" charset="0"/>
              </a:rPr>
              <a:t>outer = HalfEllipsoid( 30,30,15 )</a:t>
            </a:r>
          </a:p>
        </p:txBody>
      </p:sp>
      <p:sp>
        <p:nvSpPr>
          <p:cNvPr id="10" name="Rectangle 9"/>
          <p:cNvSpPr>
            <a:spLocks noChangeArrowheads="1"/>
          </p:cNvSpPr>
          <p:nvPr/>
        </p:nvSpPr>
        <p:spPr bwMode="auto">
          <a:xfrm>
            <a:off x="373063" y="3286125"/>
            <a:ext cx="3471862" cy="328613"/>
          </a:xfrm>
          <a:prstGeom prst="rect">
            <a:avLst/>
          </a:prstGeom>
          <a:noFill/>
          <a:ln w="9525">
            <a:noFill/>
            <a:round/>
            <a:headEnd/>
            <a:tailEnd/>
          </a:ln>
        </p:spPr>
        <p:txBody>
          <a:bodyPr wrap="none" lIns="90000" tIns="50831" rIns="90000" bIns="46800">
            <a:spAutoFit/>
          </a:bodyPr>
          <a:lstStyle/>
          <a:p>
            <a:pPr>
              <a:lnSpc>
                <a:spcPct val="98000"/>
              </a:lnSpc>
              <a:tabLst>
                <a:tab pos="723900" algn="l"/>
                <a:tab pos="1447800" algn="l"/>
                <a:tab pos="2171700" algn="l"/>
                <a:tab pos="2895600" algn="l"/>
              </a:tabLst>
            </a:pPr>
            <a:r>
              <a:rPr lang="en-US" sz="1600">
                <a:solidFill>
                  <a:srgbClr val="000000"/>
                </a:solidFill>
                <a:latin typeface="Lucida Console" pitchFamily="49" charset="0"/>
                <a:cs typeface="DejaVu Sans" charset="0"/>
              </a:rPr>
              <a:t>inner.intersection( outer )</a:t>
            </a:r>
          </a:p>
        </p:txBody>
      </p:sp>
      <p:sp>
        <p:nvSpPr>
          <p:cNvPr id="11" name="Rectangle 10"/>
          <p:cNvSpPr>
            <a:spLocks noChangeArrowheads="1"/>
          </p:cNvSpPr>
          <p:nvPr/>
        </p:nvSpPr>
        <p:spPr bwMode="auto">
          <a:xfrm>
            <a:off x="5010150" y="3302000"/>
            <a:ext cx="3228975" cy="328613"/>
          </a:xfrm>
          <a:prstGeom prst="rect">
            <a:avLst/>
          </a:prstGeom>
          <a:noFill/>
          <a:ln w="9525">
            <a:noFill/>
            <a:round/>
            <a:headEnd/>
            <a:tailEnd/>
          </a:ln>
        </p:spPr>
        <p:txBody>
          <a:bodyPr wrap="none" lIns="90000" tIns="50831" rIns="90000" bIns="46800">
            <a:spAutoFit/>
          </a:bodyPr>
          <a:lstStyle/>
          <a:p>
            <a:pPr>
              <a:lnSpc>
                <a:spcPct val="98000"/>
              </a:lnSpc>
              <a:tabLst>
                <a:tab pos="723900" algn="l"/>
                <a:tab pos="1447800" algn="l"/>
                <a:tab pos="2171700" algn="l"/>
                <a:tab pos="2895600" algn="l"/>
              </a:tabLst>
            </a:pPr>
            <a:r>
              <a:rPr lang="en-US" sz="1600">
                <a:solidFill>
                  <a:srgbClr val="000000"/>
                </a:solidFill>
                <a:latin typeface="Lucida Console" pitchFamily="49" charset="0"/>
                <a:cs typeface="DejaVu Sans" charset="0"/>
              </a:rPr>
              <a:t>outer.difference( inner )</a:t>
            </a:r>
          </a:p>
        </p:txBody>
      </p:sp>
      <p:sp>
        <p:nvSpPr>
          <p:cNvPr id="12" name="Text Box 11"/>
          <p:cNvSpPr txBox="1">
            <a:spLocks noChangeArrowheads="1"/>
          </p:cNvSpPr>
          <p:nvPr/>
        </p:nvSpPr>
        <p:spPr bwMode="auto">
          <a:xfrm>
            <a:off x="500063" y="5575300"/>
            <a:ext cx="2238411" cy="459381"/>
          </a:xfrm>
          <a:prstGeom prst="rect">
            <a:avLst/>
          </a:prstGeom>
          <a:noFill/>
          <a:ln w="9525">
            <a:noFill/>
            <a:round/>
            <a:headEnd/>
            <a:tailEnd/>
          </a:ln>
        </p:spPr>
        <p:txBody>
          <a:bodyPr wrap="none" lIns="90000" tIns="67968" rIns="90000" bIns="46800">
            <a:spAutoFit/>
          </a:bodyPr>
          <a:lstStyle/>
          <a:p>
            <a:pPr>
              <a:lnSpc>
                <a:spcPct val="93000"/>
              </a:lnSpc>
              <a:tabLst>
                <a:tab pos="723900" algn="l"/>
                <a:tab pos="1447800" algn="l"/>
                <a:tab pos="2171700" algn="l"/>
              </a:tabLst>
            </a:pPr>
            <a:r>
              <a:rPr lang="en-US" sz="2400" dirty="0">
                <a:solidFill>
                  <a:srgbClr val="000000"/>
                </a:solidFill>
                <a:cs typeface="DejaVu Sans" charset="0"/>
              </a:rPr>
              <a:t>Resulting </a:t>
            </a:r>
            <a:r>
              <a:rPr lang="en-US" sz="2400" dirty="0" smtClean="0">
                <a:solidFill>
                  <a:srgbClr val="000000"/>
                </a:solidFill>
                <a:cs typeface="DejaVu Sans" charset="0"/>
              </a:rPr>
              <a:t>Object</a:t>
            </a:r>
            <a:endParaRPr lang="en-US" sz="2400" dirty="0">
              <a:solidFill>
                <a:srgbClr val="000000"/>
              </a:solidFill>
              <a:cs typeface="DejaVu Sans" charset="0"/>
            </a:endParaRPr>
          </a:p>
        </p:txBody>
      </p:sp>
    </p:spTree>
    <p:extLst>
      <p:ext uri="{BB962C8B-B14F-4D97-AF65-F5344CB8AC3E}">
        <p14:creationId xmlns:p14="http://schemas.microsoft.com/office/powerpoint/2010/main" val="1716579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5000" r="29583" b="11852"/>
          <a:stretch>
            <a:fillRect/>
          </a:stretch>
        </p:blipFill>
        <p:spPr bwMode="auto">
          <a:xfrm>
            <a:off x="762000" y="1143000"/>
            <a:ext cx="7003356" cy="530827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Define placement of object</a:t>
            </a:r>
            <a:endParaRPr lang="en-US" dirty="0"/>
          </a:p>
        </p:txBody>
      </p:sp>
      <p:sp>
        <p:nvSpPr>
          <p:cNvPr id="6" name="TextBox 5"/>
          <p:cNvSpPr txBox="1"/>
          <p:nvPr/>
        </p:nvSpPr>
        <p:spPr>
          <a:xfrm>
            <a:off x="4724400" y="1828800"/>
            <a:ext cx="4038599" cy="923330"/>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Specify how many of these objects you want to simulate or, specify a proportion of that object relative to the entire grid</a:t>
            </a:r>
            <a:endParaRPr lang="en-US" b="1" dirty="0">
              <a:solidFill>
                <a:schemeClr val="bg1"/>
              </a:solidFill>
            </a:endParaRPr>
          </a:p>
        </p:txBody>
      </p:sp>
      <p:cxnSp>
        <p:nvCxnSpPr>
          <p:cNvPr id="8" name="Straight Arrow Connector 7"/>
          <p:cNvCxnSpPr>
            <a:endCxn id="6" idx="1"/>
          </p:cNvCxnSpPr>
          <p:nvPr/>
        </p:nvCxnSpPr>
        <p:spPr>
          <a:xfrm rot="5400000" flipH="1" flipV="1">
            <a:off x="3316934" y="2554934"/>
            <a:ext cx="1671935" cy="11429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62400" y="4800600"/>
            <a:ext cx="4038599" cy="646331"/>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Click to specify how to place (simulate) the object on the grid)</a:t>
            </a:r>
            <a:endParaRPr lang="en-US" b="1" dirty="0">
              <a:solidFill>
                <a:schemeClr val="bg1"/>
              </a:solidFill>
            </a:endParaRPr>
          </a:p>
        </p:txBody>
      </p:sp>
      <p:cxnSp>
        <p:nvCxnSpPr>
          <p:cNvPr id="12" name="Straight Arrow Connector 11"/>
          <p:cNvCxnSpPr>
            <a:endCxn id="10" idx="1"/>
          </p:cNvCxnSpPr>
          <p:nvPr/>
        </p:nvCxnSpPr>
        <p:spPr>
          <a:xfrm flipV="1">
            <a:off x="2590800" y="5123766"/>
            <a:ext cx="1371600" cy="3626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731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dirty="0"/>
              <a:t>Variogram </a:t>
            </a:r>
            <a:r>
              <a:rPr lang="en-US" dirty="0" smtClean="0"/>
              <a:t>Calculation in SGEMS</a:t>
            </a:r>
            <a:endParaRPr lang="en-US" dirty="0"/>
          </a:p>
        </p:txBody>
      </p:sp>
      <p:sp>
        <p:nvSpPr>
          <p:cNvPr id="257027" name="Text Box 3"/>
          <p:cNvSpPr txBox="1">
            <a:spLocks noChangeArrowheads="1"/>
          </p:cNvSpPr>
          <p:nvPr/>
        </p:nvSpPr>
        <p:spPr bwMode="auto">
          <a:xfrm>
            <a:off x="1007692" y="1530351"/>
            <a:ext cx="7599003" cy="830997"/>
          </a:xfrm>
          <a:prstGeom prst="rect">
            <a:avLst/>
          </a:prstGeom>
          <a:noFill/>
          <a:ln w="9525">
            <a:noFill/>
            <a:miter lim="800000"/>
            <a:headEnd/>
            <a:tailEnd/>
          </a:ln>
          <a:effectLst/>
        </p:spPr>
        <p:txBody>
          <a:bodyPr wrap="none">
            <a:spAutoFit/>
          </a:bodyPr>
          <a:lstStyle/>
          <a:p>
            <a:pPr algn="ctr"/>
            <a:r>
              <a:rPr lang="en-US" sz="2400" dirty="0"/>
              <a:t>Variogram modeling can be done on any data that is loaded</a:t>
            </a:r>
          </a:p>
          <a:p>
            <a:pPr algn="ctr"/>
            <a:r>
              <a:rPr lang="en-US" sz="2400" dirty="0"/>
              <a:t>as an object in GEMS: Cartesian grid or point set data</a:t>
            </a:r>
          </a:p>
        </p:txBody>
      </p:sp>
      <p:pic>
        <p:nvPicPr>
          <p:cNvPr id="257029" name="Picture 5"/>
          <p:cNvPicPr>
            <a:picLocks noChangeAspect="1" noChangeArrowheads="1"/>
          </p:cNvPicPr>
          <p:nvPr/>
        </p:nvPicPr>
        <p:blipFill>
          <a:blip r:embed="rId2" cstate="print"/>
          <a:srcRect l="2888" t="4585" r="22319" b="28487"/>
          <a:stretch>
            <a:fillRect/>
          </a:stretch>
        </p:blipFill>
        <p:spPr bwMode="auto">
          <a:xfrm>
            <a:off x="2209800" y="2514600"/>
            <a:ext cx="5386754" cy="391636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Changing the spatial density </a:t>
            </a:r>
            <a:br>
              <a:rPr lang="en-US" sz="3000" dirty="0" smtClean="0"/>
            </a:br>
            <a:r>
              <a:rPr lang="en-US" sz="3000" dirty="0" smtClean="0"/>
              <a:t>of locations of objects</a:t>
            </a:r>
            <a:endParaRPr lang="en-US" sz="3000" dirty="0"/>
          </a:p>
        </p:txBody>
      </p:sp>
      <p:pic>
        <p:nvPicPr>
          <p:cNvPr id="11266" name="Picture 2"/>
          <p:cNvPicPr>
            <a:picLocks noChangeAspect="1" noChangeArrowheads="1"/>
          </p:cNvPicPr>
          <p:nvPr/>
        </p:nvPicPr>
        <p:blipFill>
          <a:blip r:embed="rId2" cstate="print"/>
          <a:srcRect l="26667" t="30370" r="37917" b="27408"/>
          <a:stretch>
            <a:fillRect/>
          </a:stretch>
        </p:blipFill>
        <p:spPr bwMode="auto">
          <a:xfrm>
            <a:off x="990600" y="1785769"/>
            <a:ext cx="5518484" cy="3700631"/>
          </a:xfrm>
          <a:prstGeom prst="rect">
            <a:avLst/>
          </a:prstGeom>
          <a:noFill/>
          <a:ln w="9525">
            <a:noFill/>
            <a:miter lim="800000"/>
            <a:headEnd/>
            <a:tailEnd/>
          </a:ln>
        </p:spPr>
      </p:pic>
      <p:sp>
        <p:nvSpPr>
          <p:cNvPr id="4" name="TextBox 3"/>
          <p:cNvSpPr txBox="1"/>
          <p:nvPr/>
        </p:nvSpPr>
        <p:spPr>
          <a:xfrm>
            <a:off x="3505200" y="4147969"/>
            <a:ext cx="4038599" cy="923330"/>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Trend in placement can be entered here, for example </a:t>
            </a:r>
            <a:r>
              <a:rPr lang="en-US" b="1" dirty="0" err="1" smtClean="0">
                <a:solidFill>
                  <a:schemeClr val="bg1"/>
                </a:solidFill>
              </a:rPr>
              <a:t>Trend_X</a:t>
            </a:r>
            <a:r>
              <a:rPr lang="en-US" b="1" dirty="0" smtClean="0">
                <a:solidFill>
                  <a:schemeClr val="bg1"/>
                </a:solidFill>
              </a:rPr>
              <a:t> = more objects in the East than West</a:t>
            </a:r>
            <a:endParaRPr lang="en-US" b="1" dirty="0">
              <a:solidFill>
                <a:schemeClr val="bg1"/>
              </a:solidFill>
            </a:endParaRPr>
          </a:p>
        </p:txBody>
      </p:sp>
      <p:cxnSp>
        <p:nvCxnSpPr>
          <p:cNvPr id="6" name="Straight Arrow Connector 5"/>
          <p:cNvCxnSpPr/>
          <p:nvPr/>
        </p:nvCxnSpPr>
        <p:spPr>
          <a:xfrm flipV="1">
            <a:off x="2362200" y="4452769"/>
            <a:ext cx="1066800" cy="2241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6640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a:t>
            </a:r>
            <a:endParaRPr lang="en-US" dirty="0"/>
          </a:p>
        </p:txBody>
      </p:sp>
      <p:pic>
        <p:nvPicPr>
          <p:cNvPr id="10242" name="Picture 2"/>
          <p:cNvPicPr>
            <a:picLocks noChangeAspect="1" noChangeArrowheads="1"/>
          </p:cNvPicPr>
          <p:nvPr/>
        </p:nvPicPr>
        <p:blipFill>
          <a:blip r:embed="rId2" cstate="print"/>
          <a:srcRect l="26667" t="30370" r="38333" b="27408"/>
          <a:stretch>
            <a:fillRect/>
          </a:stretch>
        </p:blipFill>
        <p:spPr bwMode="auto">
          <a:xfrm>
            <a:off x="533400" y="2286000"/>
            <a:ext cx="4223084" cy="2865664"/>
          </a:xfrm>
          <a:prstGeom prst="rect">
            <a:avLst/>
          </a:prstGeom>
          <a:noFill/>
          <a:ln w="9525">
            <a:noFill/>
            <a:miter lim="800000"/>
            <a:headEnd/>
            <a:tailEnd/>
          </a:ln>
        </p:spPr>
      </p:pic>
      <p:sp>
        <p:nvSpPr>
          <p:cNvPr id="4" name="Rectangle 3"/>
          <p:cNvSpPr/>
          <p:nvPr/>
        </p:nvSpPr>
        <p:spPr>
          <a:xfrm>
            <a:off x="5715000" y="2743200"/>
            <a:ext cx="9144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p:cNvSpPr/>
          <p:nvPr/>
        </p:nvSpPr>
        <p:spPr>
          <a:xfrm>
            <a:off x="7391400" y="4038600"/>
            <a:ext cx="9144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 name="Straight Connector 5"/>
          <p:cNvCxnSpPr/>
          <p:nvPr/>
        </p:nvCxnSpPr>
        <p:spPr>
          <a:xfrm>
            <a:off x="5029200" y="5257800"/>
            <a:ext cx="381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15200" y="5486400"/>
            <a:ext cx="1200970" cy="369332"/>
          </a:xfrm>
          <a:prstGeom prst="rect">
            <a:avLst/>
          </a:prstGeom>
          <a:noFill/>
        </p:spPr>
        <p:txBody>
          <a:bodyPr wrap="none" rtlCol="0">
            <a:spAutoFit/>
          </a:bodyPr>
          <a:lstStyle/>
          <a:p>
            <a:r>
              <a:rPr lang="en-US" dirty="0" smtClean="0"/>
              <a:t>Base plane</a:t>
            </a:r>
            <a:endParaRPr lang="en-US" dirty="0"/>
          </a:p>
        </p:txBody>
      </p:sp>
      <p:sp>
        <p:nvSpPr>
          <p:cNvPr id="8" name="Rectangle 7"/>
          <p:cNvSpPr/>
          <p:nvPr/>
        </p:nvSpPr>
        <p:spPr>
          <a:xfrm>
            <a:off x="5943600" y="4800600"/>
            <a:ext cx="9144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Arrow Connector 8"/>
          <p:cNvCxnSpPr/>
          <p:nvPr/>
        </p:nvCxnSpPr>
        <p:spPr>
          <a:xfrm>
            <a:off x="6400800" y="5029200"/>
            <a:ext cx="1371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7391400" y="4648200"/>
            <a:ext cx="762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172200" y="4267200"/>
            <a:ext cx="1600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5485606" y="3581400"/>
            <a:ext cx="1372394" cy="79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257800" y="2438400"/>
            <a:ext cx="9144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4" name="Straight Arrow Connector 13"/>
          <p:cNvCxnSpPr/>
          <p:nvPr/>
        </p:nvCxnSpPr>
        <p:spPr>
          <a:xfrm rot="10800000">
            <a:off x="5715000" y="2895600"/>
            <a:ext cx="457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5601494" y="2780506"/>
            <a:ext cx="228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981200" y="6324600"/>
            <a:ext cx="1219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28800" y="5867400"/>
            <a:ext cx="1634871" cy="369332"/>
          </a:xfrm>
          <a:prstGeom prst="rect">
            <a:avLst/>
          </a:prstGeom>
          <a:noFill/>
        </p:spPr>
        <p:txBody>
          <a:bodyPr wrap="none" rtlCol="0">
            <a:spAutoFit/>
          </a:bodyPr>
          <a:lstStyle/>
          <a:p>
            <a:r>
              <a:rPr lang="en-US" dirty="0" smtClean="0"/>
              <a:t>X-displacement</a:t>
            </a:r>
            <a:endParaRPr lang="en-US" dirty="0"/>
          </a:p>
        </p:txBody>
      </p:sp>
      <p:cxnSp>
        <p:nvCxnSpPr>
          <p:cNvPr id="21" name="Straight Arrow Connector 20"/>
          <p:cNvCxnSpPr/>
          <p:nvPr/>
        </p:nvCxnSpPr>
        <p:spPr>
          <a:xfrm rot="5400000" flipH="1" flipV="1">
            <a:off x="3581400" y="5867400"/>
            <a:ext cx="9144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14800" y="5638800"/>
            <a:ext cx="1634871" cy="369332"/>
          </a:xfrm>
          <a:prstGeom prst="rect">
            <a:avLst/>
          </a:prstGeom>
          <a:noFill/>
        </p:spPr>
        <p:txBody>
          <a:bodyPr wrap="none" rtlCol="0">
            <a:spAutoFit/>
          </a:bodyPr>
          <a:lstStyle/>
          <a:p>
            <a:r>
              <a:rPr lang="en-US" dirty="0" smtClean="0"/>
              <a:t>Z-displacement</a:t>
            </a:r>
            <a:endParaRPr lang="en-US" dirty="0"/>
          </a:p>
        </p:txBody>
      </p:sp>
      <p:sp>
        <p:nvSpPr>
          <p:cNvPr id="23" name="TextBox 22"/>
          <p:cNvSpPr txBox="1"/>
          <p:nvPr/>
        </p:nvSpPr>
        <p:spPr>
          <a:xfrm>
            <a:off x="3733800" y="609600"/>
            <a:ext cx="4724399" cy="1477328"/>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Stack height equals the number of objects that will follow the stacking pattern specified in X/Y/Z-displacement. When the stack height is reached, then the next object is placed randomly and a new stack is started</a:t>
            </a:r>
          </a:p>
        </p:txBody>
      </p:sp>
      <p:cxnSp>
        <p:nvCxnSpPr>
          <p:cNvPr id="25" name="Straight Arrow Connector 24"/>
          <p:cNvCxnSpPr/>
          <p:nvPr/>
        </p:nvCxnSpPr>
        <p:spPr>
          <a:xfrm rot="5400000" flipH="1" flipV="1">
            <a:off x="3657600" y="2362200"/>
            <a:ext cx="1143000" cy="533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33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height</a:t>
            </a:r>
            <a:endParaRPr lang="en-US" dirty="0"/>
          </a:p>
        </p:txBody>
      </p:sp>
      <p:sp>
        <p:nvSpPr>
          <p:cNvPr id="3" name="Rectangle 2"/>
          <p:cNvSpPr/>
          <p:nvPr/>
        </p:nvSpPr>
        <p:spPr>
          <a:xfrm>
            <a:off x="1143000" y="2133600"/>
            <a:ext cx="7010400" cy="38862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rot="5400000" flipH="1" flipV="1">
            <a:off x="-533400" y="4191000"/>
            <a:ext cx="24384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2590800"/>
            <a:ext cx="292068" cy="369332"/>
          </a:xfrm>
          <a:prstGeom prst="rect">
            <a:avLst/>
          </a:prstGeom>
          <a:noFill/>
        </p:spPr>
        <p:txBody>
          <a:bodyPr wrap="none" rtlCol="0">
            <a:spAutoFit/>
          </a:bodyPr>
          <a:lstStyle/>
          <a:p>
            <a:r>
              <a:rPr lang="en-US" dirty="0" smtClean="0"/>
              <a:t>Z</a:t>
            </a:r>
            <a:endParaRPr lang="en-US" dirty="0"/>
          </a:p>
        </p:txBody>
      </p:sp>
      <p:sp>
        <p:nvSpPr>
          <p:cNvPr id="7" name="Rectangle 6"/>
          <p:cNvSpPr/>
          <p:nvPr/>
        </p:nvSpPr>
        <p:spPr>
          <a:xfrm>
            <a:off x="1981200" y="54102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62200" y="51816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57400" y="48768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38400" y="46482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19400" y="44196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43400" y="4343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962400" y="41148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9600" y="38100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600" y="3581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343400" y="34290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62600" y="52578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029200" y="50292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10200" y="4724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67400" y="44958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2200" y="42672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24600" y="34290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791200" y="3200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172200" y="28956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715000" y="26670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553200" y="2438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667000" y="3581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00400" y="32766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514600" y="30480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971800" y="28194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286000" y="259080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143000" y="1676400"/>
            <a:ext cx="7039428" cy="369332"/>
          </a:xfrm>
          <a:prstGeom prst="rect">
            <a:avLst/>
          </a:prstGeom>
          <a:noFill/>
        </p:spPr>
        <p:txBody>
          <a:bodyPr wrap="none" rtlCol="0">
            <a:spAutoFit/>
          </a:bodyPr>
          <a:lstStyle/>
          <a:p>
            <a:r>
              <a:rPr lang="en-US" dirty="0" smtClean="0"/>
              <a:t>Stack height = 5 (note, this constant can also be made a random variable)</a:t>
            </a:r>
            <a:endParaRPr lang="en-US" dirty="0"/>
          </a:p>
        </p:txBody>
      </p:sp>
    </p:spTree>
    <p:extLst>
      <p:ext uri="{BB962C8B-B14F-4D97-AF65-F5344CB8AC3E}">
        <p14:creationId xmlns:p14="http://schemas.microsoft.com/office/powerpoint/2010/main" val="1587926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objects</a:t>
            </a:r>
            <a:endParaRPr lang="en-US" dirty="0"/>
          </a:p>
        </p:txBody>
      </p:sp>
      <p:pic>
        <p:nvPicPr>
          <p:cNvPr id="12290" name="Picture 2"/>
          <p:cNvPicPr>
            <a:picLocks noChangeAspect="1" noChangeArrowheads="1"/>
          </p:cNvPicPr>
          <p:nvPr/>
        </p:nvPicPr>
        <p:blipFill>
          <a:blip r:embed="rId2" cstate="print"/>
          <a:srcRect t="26426" r="62013" b="4762"/>
          <a:stretch>
            <a:fillRect/>
          </a:stretch>
        </p:blipFill>
        <p:spPr bwMode="auto">
          <a:xfrm>
            <a:off x="1371600" y="1344162"/>
            <a:ext cx="4953000" cy="5046870"/>
          </a:xfrm>
          <a:prstGeom prst="rect">
            <a:avLst/>
          </a:prstGeom>
          <a:noFill/>
          <a:ln w="9525">
            <a:noFill/>
            <a:miter lim="800000"/>
            <a:headEnd/>
            <a:tailEnd/>
          </a:ln>
        </p:spPr>
      </p:pic>
      <p:sp>
        <p:nvSpPr>
          <p:cNvPr id="5" name="TextBox 4"/>
          <p:cNvSpPr txBox="1"/>
          <p:nvPr/>
        </p:nvSpPr>
        <p:spPr>
          <a:xfrm>
            <a:off x="4648200" y="3733800"/>
            <a:ext cx="4038599" cy="646331"/>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Object defined higher in the list gets eroded by objects further down the list</a:t>
            </a:r>
            <a:endParaRPr lang="en-US" b="1" dirty="0">
              <a:solidFill>
                <a:schemeClr val="bg1"/>
              </a:solidFill>
            </a:endParaRPr>
          </a:p>
        </p:txBody>
      </p:sp>
      <p:cxnSp>
        <p:nvCxnSpPr>
          <p:cNvPr id="7" name="Straight Arrow Connector 6"/>
          <p:cNvCxnSpPr>
            <a:endCxn id="5" idx="1"/>
          </p:cNvCxnSpPr>
          <p:nvPr/>
        </p:nvCxnSpPr>
        <p:spPr>
          <a:xfrm flipV="1">
            <a:off x="3581400" y="4056966"/>
            <a:ext cx="1066800" cy="10484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6" name="Picture 2"/>
          <p:cNvPicPr>
            <a:picLocks noChangeAspect="1" noChangeArrowheads="1"/>
          </p:cNvPicPr>
          <p:nvPr/>
        </p:nvPicPr>
        <p:blipFill>
          <a:blip r:embed="rId3" cstate="print"/>
          <a:srcRect l="52083" t="17778" r="10000" b="18518"/>
          <a:stretch>
            <a:fillRect/>
          </a:stretch>
        </p:blipFill>
        <p:spPr bwMode="auto">
          <a:xfrm>
            <a:off x="5638800" y="381000"/>
            <a:ext cx="2971800" cy="2808514"/>
          </a:xfrm>
          <a:prstGeom prst="rect">
            <a:avLst/>
          </a:prstGeom>
          <a:noFill/>
          <a:ln w="9525">
            <a:noFill/>
            <a:miter lim="800000"/>
            <a:headEnd/>
            <a:tailEnd/>
          </a:ln>
        </p:spPr>
      </p:pic>
    </p:spTree>
    <p:extLst>
      <p:ext uri="{BB962C8B-B14F-4D97-AF65-F5344CB8AC3E}">
        <p14:creationId xmlns:p14="http://schemas.microsoft.com/office/powerpoint/2010/main" val="1939381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between objects</a:t>
            </a:r>
            <a:endParaRPr lang="en-US" dirty="0"/>
          </a:p>
        </p:txBody>
      </p:sp>
      <p:pic>
        <p:nvPicPr>
          <p:cNvPr id="3074" name="Picture 2"/>
          <p:cNvPicPr>
            <a:picLocks noChangeAspect="1" noChangeArrowheads="1"/>
          </p:cNvPicPr>
          <p:nvPr/>
        </p:nvPicPr>
        <p:blipFill>
          <a:blip r:embed="rId2" cstate="print"/>
          <a:srcRect l="36667" t="18518" r="10000" b="18519"/>
          <a:stretch>
            <a:fillRect/>
          </a:stretch>
        </p:blipFill>
        <p:spPr bwMode="auto">
          <a:xfrm>
            <a:off x="1447800" y="1447800"/>
            <a:ext cx="7315200" cy="4857750"/>
          </a:xfrm>
          <a:prstGeom prst="rect">
            <a:avLst/>
          </a:prstGeom>
          <a:noFill/>
          <a:ln w="9525">
            <a:noFill/>
            <a:miter lim="800000"/>
            <a:headEnd/>
            <a:tailEnd/>
          </a:ln>
        </p:spPr>
      </p:pic>
      <p:sp>
        <p:nvSpPr>
          <p:cNvPr id="4" name="TextBox 3"/>
          <p:cNvSpPr txBox="1"/>
          <p:nvPr/>
        </p:nvSpPr>
        <p:spPr>
          <a:xfrm>
            <a:off x="1295400" y="5181600"/>
            <a:ext cx="4038599" cy="646331"/>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Define relationship with </a:t>
            </a:r>
          </a:p>
          <a:p>
            <a:pPr algn="ctr"/>
            <a:r>
              <a:rPr lang="en-US" b="1" dirty="0" smtClean="0">
                <a:solidFill>
                  <a:schemeClr val="bg1"/>
                </a:solidFill>
              </a:rPr>
              <a:t>other objects or with itself</a:t>
            </a:r>
            <a:endParaRPr lang="en-US" b="1" dirty="0">
              <a:solidFill>
                <a:schemeClr val="bg1"/>
              </a:solidFill>
            </a:endParaRPr>
          </a:p>
        </p:txBody>
      </p:sp>
      <p:cxnSp>
        <p:nvCxnSpPr>
          <p:cNvPr id="6" name="Straight Arrow Connector 5"/>
          <p:cNvCxnSpPr/>
          <p:nvPr/>
        </p:nvCxnSpPr>
        <p:spPr>
          <a:xfrm rot="16200000" flipV="1">
            <a:off x="2933700" y="4762500"/>
            <a:ext cx="609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249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a:t>
            </a:r>
            <a:endParaRPr lang="en-US" dirty="0"/>
          </a:p>
        </p:txBody>
      </p:sp>
      <p:pic>
        <p:nvPicPr>
          <p:cNvPr id="2052" name="Picture 4"/>
          <p:cNvPicPr>
            <a:picLocks noChangeAspect="1" noChangeArrowheads="1"/>
          </p:cNvPicPr>
          <p:nvPr/>
        </p:nvPicPr>
        <p:blipFill>
          <a:blip r:embed="rId2" cstate="print"/>
          <a:srcRect l="30833" t="22963" r="10417" b="18519"/>
          <a:stretch>
            <a:fillRect/>
          </a:stretch>
        </p:blipFill>
        <p:spPr bwMode="auto">
          <a:xfrm>
            <a:off x="1447800" y="1905000"/>
            <a:ext cx="6781800" cy="3799732"/>
          </a:xfrm>
          <a:prstGeom prst="rect">
            <a:avLst/>
          </a:prstGeom>
          <a:noFill/>
          <a:ln w="9525">
            <a:noFill/>
            <a:miter lim="800000"/>
            <a:headEnd/>
            <a:tailEnd/>
          </a:ln>
        </p:spPr>
      </p:pic>
    </p:spTree>
    <p:extLst>
      <p:ext uri="{BB962C8B-B14F-4D97-AF65-F5344CB8AC3E}">
        <p14:creationId xmlns:p14="http://schemas.microsoft.com/office/powerpoint/2010/main" val="1289068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a:t>
            </a:r>
            <a:endParaRPr lang="en-US" dirty="0"/>
          </a:p>
        </p:txBody>
      </p:sp>
      <p:sp>
        <p:nvSpPr>
          <p:cNvPr id="3" name="Content Placeholder 2"/>
          <p:cNvSpPr>
            <a:spLocks noGrp="1"/>
          </p:cNvSpPr>
          <p:nvPr>
            <p:ph sz="quarter" idx="1"/>
          </p:nvPr>
        </p:nvSpPr>
        <p:spPr/>
        <p:txBody>
          <a:bodyPr/>
          <a:lstStyle/>
          <a:p>
            <a:r>
              <a:rPr lang="en-US" dirty="0" smtClean="0"/>
              <a:t>Stops when either</a:t>
            </a:r>
          </a:p>
          <a:p>
            <a:pPr lvl="1"/>
            <a:r>
              <a:rPr lang="en-US" dirty="0" smtClean="0"/>
              <a:t>Specified proportion of objects is reached</a:t>
            </a:r>
          </a:p>
          <a:p>
            <a:pPr lvl="1"/>
            <a:r>
              <a:rPr lang="en-US" dirty="0" smtClean="0"/>
              <a:t>Specified count of objects is reached</a:t>
            </a:r>
          </a:p>
          <a:p>
            <a:pPr lvl="1"/>
            <a:endParaRPr lang="en-US" dirty="0" smtClean="0"/>
          </a:p>
          <a:p>
            <a:endParaRPr lang="en-US" dirty="0" smtClean="0"/>
          </a:p>
          <a:p>
            <a:r>
              <a:rPr lang="en-US" dirty="0" smtClean="0"/>
              <a:t>Various definitions of interaction, positioning, dimensions may conflict, hence no convergence is reached</a:t>
            </a:r>
          </a:p>
          <a:p>
            <a:pPr>
              <a:buNone/>
            </a:pPr>
            <a:endParaRPr lang="en-US" dirty="0"/>
          </a:p>
        </p:txBody>
      </p:sp>
    </p:spTree>
    <p:extLst>
      <p:ext uri="{BB962C8B-B14F-4D97-AF65-F5344CB8AC3E}">
        <p14:creationId xmlns:p14="http://schemas.microsoft.com/office/powerpoint/2010/main" val="3385294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Save/Load feature</a:t>
            </a:r>
            <a:endParaRPr lang="en-US" dirty="0"/>
          </a:p>
        </p:txBody>
      </p:sp>
      <p:sp>
        <p:nvSpPr>
          <p:cNvPr id="6" name="Content Placeholder 5"/>
          <p:cNvSpPr>
            <a:spLocks noGrp="1"/>
          </p:cNvSpPr>
          <p:nvPr>
            <p:ph sz="quarter" idx="1"/>
          </p:nvPr>
        </p:nvSpPr>
        <p:spPr/>
        <p:txBody>
          <a:bodyPr/>
          <a:lstStyle/>
          <a:p>
            <a:r>
              <a:rPr lang="en-US" dirty="0" smtClean="0"/>
              <a:t>Every individual object and element is saved in a XML file</a:t>
            </a:r>
          </a:p>
          <a:p>
            <a:endParaRPr lang="en-US" dirty="0" smtClean="0"/>
          </a:p>
          <a:p>
            <a:r>
              <a:rPr lang="en-US" dirty="0" smtClean="0"/>
              <a:t>Make sure to is the </a:t>
            </a:r>
            <a:r>
              <a:rPr lang="en-US" b="1" dirty="0" smtClean="0"/>
              <a:t>Save</a:t>
            </a:r>
            <a:r>
              <a:rPr lang="en-US" dirty="0" smtClean="0"/>
              <a:t> button frequently to save intermediate results they can be re</a:t>
            </a:r>
            <a:r>
              <a:rPr lang="en-US" b="1" dirty="0" smtClean="0"/>
              <a:t>load</a:t>
            </a:r>
            <a:r>
              <a:rPr lang="en-US" dirty="0" smtClean="0"/>
              <a:t>ed at any time</a:t>
            </a:r>
            <a:endParaRPr lang="en-US" dirty="0"/>
          </a:p>
        </p:txBody>
      </p:sp>
      <p:pic>
        <p:nvPicPr>
          <p:cNvPr id="4099" name="Picture 3"/>
          <p:cNvPicPr>
            <a:picLocks noChangeAspect="1" noChangeArrowheads="1"/>
          </p:cNvPicPr>
          <p:nvPr/>
        </p:nvPicPr>
        <p:blipFill>
          <a:blip r:embed="rId2" cstate="print"/>
          <a:srcRect l="1250" t="65556" r="65833" b="11481"/>
          <a:stretch>
            <a:fillRect/>
          </a:stretch>
        </p:blipFill>
        <p:spPr bwMode="auto">
          <a:xfrm>
            <a:off x="2133600" y="3810000"/>
            <a:ext cx="6019800" cy="2362200"/>
          </a:xfrm>
          <a:prstGeom prst="rect">
            <a:avLst/>
          </a:prstGeom>
          <a:noFill/>
          <a:ln w="9525">
            <a:noFill/>
            <a:miter lim="800000"/>
            <a:headEnd/>
            <a:tailEnd/>
          </a:ln>
        </p:spPr>
      </p:pic>
      <p:cxnSp>
        <p:nvCxnSpPr>
          <p:cNvPr id="9" name="Straight Arrow Connector 8"/>
          <p:cNvCxnSpPr/>
          <p:nvPr/>
        </p:nvCxnSpPr>
        <p:spPr>
          <a:xfrm rot="5400000">
            <a:off x="2743200" y="3886200"/>
            <a:ext cx="2209800" cy="838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2667000" y="3505200"/>
            <a:ext cx="3505200" cy="1828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514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Pre-defined objects</a:t>
            </a:r>
            <a:endParaRPr lang="en-US" dirty="0"/>
          </a:p>
        </p:txBody>
      </p:sp>
      <p:sp>
        <p:nvSpPr>
          <p:cNvPr id="3" name="Content Placeholder 2"/>
          <p:cNvSpPr>
            <a:spLocks noGrp="1"/>
          </p:cNvSpPr>
          <p:nvPr>
            <p:ph sz="quarter" idx="1"/>
          </p:nvPr>
        </p:nvSpPr>
        <p:spPr/>
        <p:txBody>
          <a:bodyPr/>
          <a:lstStyle/>
          <a:p>
            <a:r>
              <a:rPr lang="en-US" dirty="0" smtClean="0"/>
              <a:t>Certain geometries often observed in reservoirs are pre-defined in S-GEMS, so the user does not have to build them</a:t>
            </a:r>
          </a:p>
          <a:p>
            <a:endParaRPr lang="en-US" dirty="0" smtClean="0"/>
          </a:p>
          <a:p>
            <a:r>
              <a:rPr lang="en-US" dirty="0" smtClean="0"/>
              <a:t>Example are</a:t>
            </a:r>
          </a:p>
          <a:p>
            <a:pPr lvl="1"/>
            <a:r>
              <a:rPr lang="en-US" dirty="0" smtClean="0"/>
              <a:t>Channel-lob-crevasse</a:t>
            </a:r>
          </a:p>
          <a:p>
            <a:pPr lvl="1"/>
            <a:r>
              <a:rPr lang="en-US" dirty="0" smtClean="0"/>
              <a:t>Simple carbonate mound</a:t>
            </a:r>
            <a:endParaRPr lang="en-US" dirty="0"/>
          </a:p>
        </p:txBody>
      </p:sp>
    </p:spTree>
    <p:extLst>
      <p:ext uri="{BB962C8B-B14F-4D97-AF65-F5344CB8AC3E}">
        <p14:creationId xmlns:p14="http://schemas.microsoft.com/office/powerpoint/2010/main" val="2542302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Channel-lobe-crevasse</a:t>
            </a:r>
            <a:endParaRPr lang="en-US" dirty="0"/>
          </a:p>
        </p:txBody>
      </p:sp>
      <p:pic>
        <p:nvPicPr>
          <p:cNvPr id="6147" name="Picture 3"/>
          <p:cNvPicPr>
            <a:picLocks noChangeAspect="1" noChangeArrowheads="1"/>
          </p:cNvPicPr>
          <p:nvPr/>
        </p:nvPicPr>
        <p:blipFill>
          <a:blip r:embed="rId2" cstate="print"/>
          <a:srcRect l="1250" t="2593" r="34583" b="15185"/>
          <a:stretch>
            <a:fillRect/>
          </a:stretch>
        </p:blipFill>
        <p:spPr bwMode="auto">
          <a:xfrm>
            <a:off x="1143000" y="1600200"/>
            <a:ext cx="6781800" cy="4888181"/>
          </a:xfrm>
          <a:prstGeom prst="rect">
            <a:avLst/>
          </a:prstGeom>
          <a:noFill/>
          <a:ln w="9525">
            <a:noFill/>
            <a:miter lim="800000"/>
            <a:headEnd/>
            <a:tailEnd/>
          </a:ln>
        </p:spPr>
      </p:pic>
      <p:sp>
        <p:nvSpPr>
          <p:cNvPr id="6" name="TextBox 5"/>
          <p:cNvSpPr txBox="1"/>
          <p:nvPr/>
        </p:nvSpPr>
        <p:spPr>
          <a:xfrm>
            <a:off x="4191000" y="3962400"/>
            <a:ext cx="4038599" cy="369332"/>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Click to select a pre-define object</a:t>
            </a:r>
            <a:endParaRPr lang="en-US" b="1" dirty="0">
              <a:solidFill>
                <a:schemeClr val="bg1"/>
              </a:solidFill>
            </a:endParaRPr>
          </a:p>
        </p:txBody>
      </p:sp>
      <p:cxnSp>
        <p:nvCxnSpPr>
          <p:cNvPr id="7" name="Straight Arrow Connector 6"/>
          <p:cNvCxnSpPr/>
          <p:nvPr/>
        </p:nvCxnSpPr>
        <p:spPr>
          <a:xfrm rot="10800000" flipV="1">
            <a:off x="2971800" y="4343400"/>
            <a:ext cx="1143000" cy="762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83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5" name="Picture 7"/>
          <p:cNvPicPr>
            <a:picLocks noChangeAspect="1" noChangeArrowheads="1"/>
          </p:cNvPicPr>
          <p:nvPr/>
        </p:nvPicPr>
        <p:blipFill>
          <a:blip r:embed="rId2" cstate="print"/>
          <a:srcRect l="2563" t="4369" r="163" b="3229"/>
          <a:stretch>
            <a:fillRect/>
          </a:stretch>
        </p:blipFill>
        <p:spPr bwMode="auto">
          <a:xfrm>
            <a:off x="351692" y="1450976"/>
            <a:ext cx="7006004" cy="5407025"/>
          </a:xfrm>
          <a:prstGeom prst="rect">
            <a:avLst/>
          </a:prstGeom>
          <a:noFill/>
          <a:ln w="9525">
            <a:noFill/>
            <a:miter lim="800000"/>
            <a:headEnd/>
            <a:tailEnd/>
          </a:ln>
          <a:effectLst/>
        </p:spPr>
      </p:pic>
      <p:sp>
        <p:nvSpPr>
          <p:cNvPr id="258050" name="Rectangle 2"/>
          <p:cNvSpPr>
            <a:spLocks noGrp="1" noChangeArrowheads="1"/>
          </p:cNvSpPr>
          <p:nvPr>
            <p:ph type="title"/>
          </p:nvPr>
        </p:nvSpPr>
        <p:spPr/>
        <p:txBody>
          <a:bodyPr/>
          <a:lstStyle/>
          <a:p>
            <a:r>
              <a:rPr lang="en-US"/>
              <a:t>Variogram calculation</a:t>
            </a:r>
          </a:p>
        </p:txBody>
      </p:sp>
      <p:sp>
        <p:nvSpPr>
          <p:cNvPr id="258052" name="Text Box 4"/>
          <p:cNvSpPr txBox="1">
            <a:spLocks noChangeArrowheads="1"/>
          </p:cNvSpPr>
          <p:nvPr/>
        </p:nvSpPr>
        <p:spPr bwMode="auto">
          <a:xfrm>
            <a:off x="4853354" y="4267201"/>
            <a:ext cx="3325847" cy="1200329"/>
          </a:xfrm>
          <a:prstGeom prst="rect">
            <a:avLst/>
          </a:prstGeom>
          <a:solidFill>
            <a:srgbClr val="FFFF99"/>
          </a:solidFill>
          <a:ln w="9525">
            <a:noFill/>
            <a:miter lim="800000"/>
            <a:headEnd/>
            <a:tailEnd/>
          </a:ln>
          <a:effectLst/>
        </p:spPr>
        <p:txBody>
          <a:bodyPr wrap="none">
            <a:spAutoFit/>
          </a:bodyPr>
          <a:lstStyle/>
          <a:p>
            <a:r>
              <a:rPr lang="en-US"/>
              <a:t>Select the grid name or point set</a:t>
            </a:r>
          </a:p>
          <a:p>
            <a:r>
              <a:rPr lang="en-US"/>
              <a:t>and variable you want to work on</a:t>
            </a:r>
          </a:p>
          <a:p>
            <a:endParaRPr lang="en-US"/>
          </a:p>
          <a:p>
            <a:r>
              <a:rPr lang="en-US"/>
              <a:t>Click </a:t>
            </a:r>
            <a:r>
              <a:rPr lang="en-US" u="sng"/>
              <a:t>N</a:t>
            </a:r>
            <a:r>
              <a:rPr lang="en-US"/>
              <a:t>ext&gt;</a:t>
            </a:r>
          </a:p>
        </p:txBody>
      </p:sp>
      <p:sp>
        <p:nvSpPr>
          <p:cNvPr id="258053" name="Line 5"/>
          <p:cNvSpPr>
            <a:spLocks noChangeShapeType="1"/>
          </p:cNvSpPr>
          <p:nvPr/>
        </p:nvSpPr>
        <p:spPr bwMode="auto">
          <a:xfrm flipH="1" flipV="1">
            <a:off x="4501662" y="4343400"/>
            <a:ext cx="339969" cy="76200"/>
          </a:xfrm>
          <a:prstGeom prst="line">
            <a:avLst/>
          </a:prstGeom>
          <a:noFill/>
          <a:ln w="9525">
            <a:solidFill>
              <a:schemeClr val="tx1"/>
            </a:solidFill>
            <a:round/>
            <a:headEnd/>
            <a:tailEnd type="triangle" w="med" len="med"/>
          </a:ln>
          <a:effectLst/>
        </p:spPr>
        <p:txBody>
          <a:bodyPr wrap="none">
            <a:spAutoFit/>
          </a:bodyPr>
          <a:lstStyle/>
          <a:p>
            <a:endParaRPr lang="en-US"/>
          </a:p>
        </p:txBody>
      </p:sp>
      <p:sp>
        <p:nvSpPr>
          <p:cNvPr id="258054" name="Line 6"/>
          <p:cNvSpPr>
            <a:spLocks noChangeShapeType="1"/>
          </p:cNvSpPr>
          <p:nvPr/>
        </p:nvSpPr>
        <p:spPr bwMode="auto">
          <a:xfrm flipH="1">
            <a:off x="4360985" y="4800600"/>
            <a:ext cx="545123" cy="76200"/>
          </a:xfrm>
          <a:prstGeom prst="line">
            <a:avLst/>
          </a:prstGeom>
          <a:noFill/>
          <a:ln w="9525">
            <a:solidFill>
              <a:schemeClr val="tx1"/>
            </a:solidFill>
            <a:round/>
            <a:headEnd/>
            <a:tailEnd type="triangle" w="med" len="med"/>
          </a:ln>
          <a:effectLst/>
        </p:spPr>
        <p:txBody>
          <a:bodyPr>
            <a:spAutoFit/>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Channel-lobe-crevasse system</a:t>
            </a:r>
            <a:endParaRPr lang="en-US" dirty="0"/>
          </a:p>
        </p:txBody>
      </p:sp>
      <p:pic>
        <p:nvPicPr>
          <p:cNvPr id="7170" name="Picture 2"/>
          <p:cNvPicPr>
            <a:picLocks noChangeAspect="1" noChangeArrowheads="1"/>
          </p:cNvPicPr>
          <p:nvPr/>
        </p:nvPicPr>
        <p:blipFill>
          <a:blip r:embed="rId2" cstate="print"/>
          <a:srcRect l="1667" t="2222" r="34167" b="14815"/>
          <a:stretch>
            <a:fillRect/>
          </a:stretch>
        </p:blipFill>
        <p:spPr bwMode="auto">
          <a:xfrm>
            <a:off x="1219200" y="1524000"/>
            <a:ext cx="6553200" cy="4765964"/>
          </a:xfrm>
          <a:prstGeom prst="rect">
            <a:avLst/>
          </a:prstGeom>
          <a:noFill/>
          <a:ln w="9525">
            <a:noFill/>
            <a:miter lim="800000"/>
            <a:headEnd/>
            <a:tailEnd/>
          </a:ln>
        </p:spPr>
      </p:pic>
      <p:sp>
        <p:nvSpPr>
          <p:cNvPr id="4" name="TextBox 3"/>
          <p:cNvSpPr txBox="1"/>
          <p:nvPr/>
        </p:nvSpPr>
        <p:spPr>
          <a:xfrm>
            <a:off x="3124200" y="1752600"/>
            <a:ext cx="4038599" cy="369332"/>
          </a:xfrm>
          <a:prstGeom prst="rect">
            <a:avLst/>
          </a:prstGeom>
          <a:solidFill>
            <a:schemeClr val="accent1"/>
          </a:solidFill>
          <a:ln w="28575">
            <a:solidFill>
              <a:schemeClr val="accent5"/>
            </a:solidFill>
          </a:ln>
        </p:spPr>
        <p:txBody>
          <a:bodyPr wrap="square" rtlCol="0">
            <a:spAutoFit/>
          </a:bodyPr>
          <a:lstStyle/>
          <a:p>
            <a:pPr algn="ctr"/>
            <a:r>
              <a:rPr lang="en-US" b="1" dirty="0" smtClean="0">
                <a:solidFill>
                  <a:schemeClr val="bg1"/>
                </a:solidFill>
              </a:rPr>
              <a:t>Objects are now predefined</a:t>
            </a:r>
            <a:endParaRPr lang="en-US" b="1" dirty="0">
              <a:solidFill>
                <a:schemeClr val="bg1"/>
              </a:solidFill>
            </a:endParaRPr>
          </a:p>
        </p:txBody>
      </p:sp>
      <p:cxnSp>
        <p:nvCxnSpPr>
          <p:cNvPr id="5" name="Straight Arrow Connector 4"/>
          <p:cNvCxnSpPr/>
          <p:nvPr/>
        </p:nvCxnSpPr>
        <p:spPr>
          <a:xfrm rot="10800000" flipV="1">
            <a:off x="1905000" y="2133600"/>
            <a:ext cx="1143000" cy="762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200400" y="2590800"/>
            <a:ext cx="1295400"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012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9218" name="Picture 2" descr="C:\Users\jcaers\Documents\Tetris\SCRF2010-TI\channel-complex2.png"/>
          <p:cNvPicPr>
            <a:picLocks noChangeAspect="1" noChangeArrowheads="1"/>
          </p:cNvPicPr>
          <p:nvPr/>
        </p:nvPicPr>
        <p:blipFill>
          <a:blip r:embed="rId2" cstate="print"/>
          <a:srcRect/>
          <a:stretch>
            <a:fillRect/>
          </a:stretch>
        </p:blipFill>
        <p:spPr bwMode="auto">
          <a:xfrm>
            <a:off x="457200" y="1648691"/>
            <a:ext cx="3008671" cy="3886200"/>
          </a:xfrm>
          <a:prstGeom prst="rect">
            <a:avLst/>
          </a:prstGeom>
          <a:ln>
            <a:noFill/>
          </a:ln>
          <a:effectLst>
            <a:outerShdw blurRad="292100" dist="139700" dir="2700000" algn="tl" rotWithShape="0">
              <a:srgbClr val="333333">
                <a:alpha val="65000"/>
              </a:srgbClr>
            </a:outerShdw>
          </a:effectLst>
        </p:spPr>
      </p:pic>
      <p:pic>
        <p:nvPicPr>
          <p:cNvPr id="9219" name="Picture 3" descr="C:\Users\jcaers\Documents\Tetris\SCRF2010-TI\channel-complex3.png"/>
          <p:cNvPicPr>
            <a:picLocks noChangeAspect="1" noChangeArrowheads="1"/>
          </p:cNvPicPr>
          <p:nvPr/>
        </p:nvPicPr>
        <p:blipFill>
          <a:blip r:embed="rId3" cstate="print"/>
          <a:srcRect/>
          <a:stretch>
            <a:fillRect/>
          </a:stretch>
        </p:blipFill>
        <p:spPr bwMode="auto">
          <a:xfrm>
            <a:off x="4283288" y="1843802"/>
            <a:ext cx="4081462" cy="3495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897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 1</a:t>
            </a:r>
            <a:endParaRPr lang="en-US" dirty="0"/>
          </a:p>
        </p:txBody>
      </p:sp>
      <p:pic>
        <p:nvPicPr>
          <p:cNvPr id="6146" name="Picture 2"/>
          <p:cNvPicPr>
            <a:picLocks noChangeAspect="1" noChangeArrowheads="1"/>
          </p:cNvPicPr>
          <p:nvPr/>
        </p:nvPicPr>
        <p:blipFill>
          <a:blip r:embed="rId2" cstate="print"/>
          <a:srcRect l="52917" t="14074" r="2083" b="11852"/>
          <a:stretch>
            <a:fillRect/>
          </a:stretch>
        </p:blipFill>
        <p:spPr bwMode="auto">
          <a:xfrm>
            <a:off x="3200400" y="1066800"/>
            <a:ext cx="5843016" cy="5410200"/>
          </a:xfrm>
          <a:prstGeom prst="rect">
            <a:avLst/>
          </a:prstGeom>
          <a:noFill/>
          <a:ln w="9525">
            <a:noFill/>
            <a:miter lim="800000"/>
            <a:headEnd/>
            <a:tailEnd/>
          </a:ln>
        </p:spPr>
      </p:pic>
      <p:sp>
        <p:nvSpPr>
          <p:cNvPr id="4" name="TextBox 3"/>
          <p:cNvSpPr txBox="1"/>
          <p:nvPr/>
        </p:nvSpPr>
        <p:spPr>
          <a:xfrm>
            <a:off x="533400" y="4191000"/>
            <a:ext cx="3429000" cy="1938992"/>
          </a:xfrm>
          <a:prstGeom prst="rect">
            <a:avLst/>
          </a:prstGeom>
          <a:noFill/>
        </p:spPr>
        <p:txBody>
          <a:bodyPr wrap="square" rtlCol="0">
            <a:spAutoFit/>
          </a:bodyPr>
          <a:lstStyle/>
          <a:p>
            <a:r>
              <a:rPr lang="en-US" sz="2400" dirty="0" smtClean="0"/>
              <a:t>Try and reproduce the spatial relationships seen in this figure</a:t>
            </a:r>
          </a:p>
          <a:p>
            <a:endParaRPr lang="en-US" sz="2400" dirty="0" smtClean="0"/>
          </a:p>
          <a:p>
            <a:r>
              <a:rPr lang="en-US" sz="2400" dirty="0" smtClean="0"/>
              <a:t>Grid: 100 x 100 x 50</a:t>
            </a:r>
            <a:endParaRPr lang="en-US" sz="2400" dirty="0"/>
          </a:p>
        </p:txBody>
      </p:sp>
    </p:spTree>
    <p:extLst>
      <p:ext uri="{BB962C8B-B14F-4D97-AF65-F5344CB8AC3E}">
        <p14:creationId xmlns:p14="http://schemas.microsoft.com/office/powerpoint/2010/main" val="3479932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 2</a:t>
            </a:r>
            <a:endParaRPr lang="en-US" dirty="0"/>
          </a:p>
        </p:txBody>
      </p:sp>
      <p:pic>
        <p:nvPicPr>
          <p:cNvPr id="7170" name="Picture 2"/>
          <p:cNvPicPr>
            <a:picLocks noChangeAspect="1" noChangeArrowheads="1"/>
          </p:cNvPicPr>
          <p:nvPr/>
        </p:nvPicPr>
        <p:blipFill>
          <a:blip r:embed="rId2" cstate="print"/>
          <a:srcRect l="53334" t="13333" r="2083" b="11852"/>
          <a:stretch>
            <a:fillRect/>
          </a:stretch>
        </p:blipFill>
        <p:spPr bwMode="auto">
          <a:xfrm>
            <a:off x="3276600" y="1150121"/>
            <a:ext cx="5562600" cy="5250679"/>
          </a:xfrm>
          <a:prstGeom prst="rect">
            <a:avLst/>
          </a:prstGeom>
          <a:noFill/>
          <a:ln w="9525">
            <a:noFill/>
            <a:miter lim="800000"/>
            <a:headEnd/>
            <a:tailEnd/>
          </a:ln>
        </p:spPr>
      </p:pic>
      <p:sp>
        <p:nvSpPr>
          <p:cNvPr id="4" name="TextBox 3"/>
          <p:cNvSpPr txBox="1"/>
          <p:nvPr/>
        </p:nvSpPr>
        <p:spPr>
          <a:xfrm>
            <a:off x="533400" y="4191000"/>
            <a:ext cx="3429000" cy="1938992"/>
          </a:xfrm>
          <a:prstGeom prst="rect">
            <a:avLst/>
          </a:prstGeom>
          <a:noFill/>
        </p:spPr>
        <p:txBody>
          <a:bodyPr wrap="square" rtlCol="0">
            <a:spAutoFit/>
          </a:bodyPr>
          <a:lstStyle/>
          <a:p>
            <a:r>
              <a:rPr lang="en-US" sz="2400" dirty="0" smtClean="0"/>
              <a:t>Try and reproduce the spatial relationships seen in this figure</a:t>
            </a:r>
          </a:p>
          <a:p>
            <a:endParaRPr lang="en-US" sz="2400" dirty="0" smtClean="0"/>
          </a:p>
          <a:p>
            <a:r>
              <a:rPr lang="en-US" sz="2400" dirty="0" smtClean="0"/>
              <a:t>Grid: 100 x 100 x 50</a:t>
            </a:r>
            <a:endParaRPr lang="en-US" sz="2400" dirty="0"/>
          </a:p>
        </p:txBody>
      </p:sp>
    </p:spTree>
    <p:extLst>
      <p:ext uri="{BB962C8B-B14F-4D97-AF65-F5344CB8AC3E}">
        <p14:creationId xmlns:p14="http://schemas.microsoft.com/office/powerpoint/2010/main" val="1058519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 3</a:t>
            </a:r>
            <a:endParaRPr lang="en-US" dirty="0"/>
          </a:p>
        </p:txBody>
      </p:sp>
      <p:pic>
        <p:nvPicPr>
          <p:cNvPr id="5122" name="Picture 2"/>
          <p:cNvPicPr>
            <a:picLocks noChangeAspect="1" noChangeArrowheads="1"/>
          </p:cNvPicPr>
          <p:nvPr/>
        </p:nvPicPr>
        <p:blipFill>
          <a:blip r:embed="rId2" cstate="print"/>
          <a:srcRect l="45417" t="7407" r="1250" b="11111"/>
          <a:stretch>
            <a:fillRect/>
          </a:stretch>
        </p:blipFill>
        <p:spPr bwMode="auto">
          <a:xfrm>
            <a:off x="3352800" y="1295400"/>
            <a:ext cx="5590309" cy="4804172"/>
          </a:xfrm>
          <a:prstGeom prst="rect">
            <a:avLst/>
          </a:prstGeom>
          <a:noFill/>
          <a:ln w="9525">
            <a:noFill/>
            <a:miter lim="800000"/>
            <a:headEnd/>
            <a:tailEnd/>
          </a:ln>
        </p:spPr>
      </p:pic>
      <p:sp>
        <p:nvSpPr>
          <p:cNvPr id="4" name="TextBox 3"/>
          <p:cNvSpPr txBox="1"/>
          <p:nvPr/>
        </p:nvSpPr>
        <p:spPr>
          <a:xfrm>
            <a:off x="533400" y="4191000"/>
            <a:ext cx="3429000" cy="1938992"/>
          </a:xfrm>
          <a:prstGeom prst="rect">
            <a:avLst/>
          </a:prstGeom>
          <a:noFill/>
        </p:spPr>
        <p:txBody>
          <a:bodyPr wrap="square" rtlCol="0">
            <a:spAutoFit/>
          </a:bodyPr>
          <a:lstStyle/>
          <a:p>
            <a:r>
              <a:rPr lang="en-US" sz="2400" dirty="0" smtClean="0"/>
              <a:t>Try and reproduce the spatial relationships seen in this figure</a:t>
            </a:r>
          </a:p>
          <a:p>
            <a:endParaRPr lang="en-US" sz="2400" dirty="0" smtClean="0"/>
          </a:p>
          <a:p>
            <a:r>
              <a:rPr lang="en-US" sz="2400" dirty="0" smtClean="0"/>
              <a:t>Grid: 200 x 200 x 100</a:t>
            </a:r>
            <a:endParaRPr lang="en-US" sz="2400" dirty="0"/>
          </a:p>
        </p:txBody>
      </p:sp>
    </p:spTree>
    <p:extLst>
      <p:ext uri="{BB962C8B-B14F-4D97-AF65-F5344CB8AC3E}">
        <p14:creationId xmlns:p14="http://schemas.microsoft.com/office/powerpoint/2010/main" val="6330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8" name="Picture 6"/>
          <p:cNvPicPr>
            <a:picLocks noChangeAspect="1" noChangeArrowheads="1"/>
          </p:cNvPicPr>
          <p:nvPr/>
        </p:nvPicPr>
        <p:blipFill>
          <a:blip r:embed="rId2" cstate="print"/>
          <a:srcRect l="3194" t="4477" b="3445"/>
          <a:stretch>
            <a:fillRect/>
          </a:stretch>
        </p:blipFill>
        <p:spPr bwMode="auto">
          <a:xfrm>
            <a:off x="281354" y="1470026"/>
            <a:ext cx="6972300" cy="5387975"/>
          </a:xfrm>
          <a:prstGeom prst="rect">
            <a:avLst/>
          </a:prstGeom>
          <a:noFill/>
          <a:ln w="9525">
            <a:noFill/>
            <a:miter lim="800000"/>
            <a:headEnd/>
            <a:tailEnd/>
          </a:ln>
          <a:effectLst/>
        </p:spPr>
      </p:pic>
      <p:sp>
        <p:nvSpPr>
          <p:cNvPr id="259074" name="Rectangle 2"/>
          <p:cNvSpPr>
            <a:spLocks noGrp="1" noChangeArrowheads="1"/>
          </p:cNvSpPr>
          <p:nvPr>
            <p:ph type="title"/>
          </p:nvPr>
        </p:nvSpPr>
        <p:spPr/>
        <p:txBody>
          <a:bodyPr/>
          <a:lstStyle/>
          <a:p>
            <a:r>
              <a:rPr lang="en-US"/>
              <a:t>Input calculation parameters</a:t>
            </a:r>
          </a:p>
        </p:txBody>
      </p:sp>
      <p:sp>
        <p:nvSpPr>
          <p:cNvPr id="259076" name="Text Box 4"/>
          <p:cNvSpPr txBox="1">
            <a:spLocks noChangeArrowheads="1"/>
          </p:cNvSpPr>
          <p:nvPr/>
        </p:nvSpPr>
        <p:spPr bwMode="auto">
          <a:xfrm>
            <a:off x="5013082" y="2216151"/>
            <a:ext cx="184731" cy="369332"/>
          </a:xfrm>
          <a:prstGeom prst="rect">
            <a:avLst/>
          </a:prstGeom>
          <a:noFill/>
          <a:ln w="9525">
            <a:noFill/>
            <a:miter lim="800000"/>
            <a:headEnd/>
            <a:tailEnd/>
          </a:ln>
          <a:effectLst/>
        </p:spPr>
        <p:txBody>
          <a:bodyPr wrap="none">
            <a:spAutoFit/>
          </a:bodyPr>
          <a:lstStyle/>
          <a:p>
            <a:endParaRPr lang="en-US"/>
          </a:p>
        </p:txBody>
      </p:sp>
      <p:sp>
        <p:nvSpPr>
          <p:cNvPr id="259077" name="Text Box 5"/>
          <p:cNvSpPr txBox="1">
            <a:spLocks noChangeArrowheads="1"/>
          </p:cNvSpPr>
          <p:nvPr/>
        </p:nvSpPr>
        <p:spPr bwMode="auto">
          <a:xfrm>
            <a:off x="4783016" y="4724401"/>
            <a:ext cx="3830279" cy="1477328"/>
          </a:xfrm>
          <a:prstGeom prst="rect">
            <a:avLst/>
          </a:prstGeom>
          <a:solidFill>
            <a:srgbClr val="FFFF99"/>
          </a:solidFill>
          <a:ln w="9525">
            <a:noFill/>
            <a:miter lim="800000"/>
            <a:headEnd/>
            <a:tailEnd/>
          </a:ln>
          <a:effectLst/>
        </p:spPr>
        <p:txBody>
          <a:bodyPr wrap="none">
            <a:spAutoFit/>
          </a:bodyPr>
          <a:lstStyle/>
          <a:p>
            <a:r>
              <a:rPr lang="en-US"/>
              <a:t>Input the various parameters required </a:t>
            </a:r>
          </a:p>
          <a:p>
            <a:r>
              <a:rPr lang="en-US"/>
              <a:t>for calculating the variogram in various</a:t>
            </a:r>
          </a:p>
          <a:p>
            <a:r>
              <a:rPr lang="en-US"/>
              <a:t>directions</a:t>
            </a:r>
          </a:p>
          <a:p>
            <a:endParaRPr lang="en-US"/>
          </a:p>
          <a:p>
            <a:r>
              <a:rPr lang="en-US"/>
              <a:t>Click </a:t>
            </a:r>
            <a:r>
              <a:rPr lang="en-US" u="sng"/>
              <a:t>N</a:t>
            </a:r>
            <a:r>
              <a:rPr lang="en-US"/>
              <a:t>ext&gt;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06" name="Picture 1190"/>
          <p:cNvPicPr>
            <a:picLocks noChangeAspect="1" noChangeArrowheads="1"/>
          </p:cNvPicPr>
          <p:nvPr/>
        </p:nvPicPr>
        <p:blipFill>
          <a:blip r:embed="rId2" cstate="print"/>
          <a:srcRect l="17009" t="28459" r="18800" b="24742"/>
          <a:stretch>
            <a:fillRect/>
          </a:stretch>
        </p:blipFill>
        <p:spPr bwMode="auto">
          <a:xfrm>
            <a:off x="49824" y="3662364"/>
            <a:ext cx="5190392" cy="3074987"/>
          </a:xfrm>
          <a:prstGeom prst="rect">
            <a:avLst/>
          </a:prstGeom>
          <a:noFill/>
          <a:ln w="9525">
            <a:noFill/>
            <a:miter lim="800000"/>
            <a:headEnd/>
            <a:tailEnd/>
          </a:ln>
          <a:effectLst/>
        </p:spPr>
      </p:pic>
      <p:sp>
        <p:nvSpPr>
          <p:cNvPr id="266242" name="Rectangle 1026"/>
          <p:cNvSpPr>
            <a:spLocks noGrp="1" noChangeArrowheads="1"/>
          </p:cNvSpPr>
          <p:nvPr>
            <p:ph type="title"/>
          </p:nvPr>
        </p:nvSpPr>
        <p:spPr/>
        <p:txBody>
          <a:bodyPr/>
          <a:lstStyle/>
          <a:p>
            <a:r>
              <a:rPr lang="en-US"/>
              <a:t>For regular grids</a:t>
            </a:r>
          </a:p>
        </p:txBody>
      </p:sp>
      <p:sp>
        <p:nvSpPr>
          <p:cNvPr id="266401" name="Oval 1185"/>
          <p:cNvSpPr>
            <a:spLocks noChangeArrowheads="1"/>
          </p:cNvSpPr>
          <p:nvPr/>
        </p:nvSpPr>
        <p:spPr bwMode="auto">
          <a:xfrm>
            <a:off x="951851" y="5270798"/>
            <a:ext cx="388161" cy="432792"/>
          </a:xfrm>
          <a:prstGeom prst="ellipse">
            <a:avLst/>
          </a:prstGeom>
          <a:noFill/>
          <a:ln w="19050">
            <a:solidFill>
              <a:schemeClr val="tx1"/>
            </a:solidFill>
            <a:round/>
            <a:headEnd/>
            <a:tailEnd/>
          </a:ln>
          <a:effectLst/>
        </p:spPr>
        <p:txBody>
          <a:bodyPr wrap="none" anchor="ctr">
            <a:spAutoFit/>
          </a:bodyPr>
          <a:lstStyle/>
          <a:p>
            <a:pPr algn="ctr"/>
            <a:r>
              <a:rPr lang="en-US" sz="1400" b="1"/>
              <a:t>2</a:t>
            </a:r>
          </a:p>
        </p:txBody>
      </p:sp>
      <p:sp>
        <p:nvSpPr>
          <p:cNvPr id="266402" name="Line 1186"/>
          <p:cNvSpPr>
            <a:spLocks noChangeShapeType="1"/>
          </p:cNvSpPr>
          <p:nvPr/>
        </p:nvSpPr>
        <p:spPr bwMode="auto">
          <a:xfrm flipH="1">
            <a:off x="1336431" y="3733800"/>
            <a:ext cx="2930769" cy="1524000"/>
          </a:xfrm>
          <a:prstGeom prst="line">
            <a:avLst/>
          </a:prstGeom>
          <a:noFill/>
          <a:ln w="9525">
            <a:solidFill>
              <a:schemeClr val="tx1"/>
            </a:solidFill>
            <a:round/>
            <a:headEnd/>
            <a:tailEnd type="triangle" w="med" len="med"/>
          </a:ln>
          <a:effectLst/>
        </p:spPr>
        <p:txBody>
          <a:bodyPr>
            <a:spAutoFit/>
          </a:bodyPr>
          <a:lstStyle/>
          <a:p>
            <a:endParaRPr lang="en-US"/>
          </a:p>
        </p:txBody>
      </p:sp>
      <p:sp>
        <p:nvSpPr>
          <p:cNvPr id="266403" name="Oval 1187"/>
          <p:cNvSpPr>
            <a:spLocks noChangeArrowheads="1"/>
          </p:cNvSpPr>
          <p:nvPr/>
        </p:nvSpPr>
        <p:spPr bwMode="auto">
          <a:xfrm>
            <a:off x="1703369" y="5262653"/>
            <a:ext cx="406194" cy="476071"/>
          </a:xfrm>
          <a:prstGeom prst="ellipse">
            <a:avLst/>
          </a:prstGeom>
          <a:noFill/>
          <a:ln w="19050">
            <a:solidFill>
              <a:schemeClr val="tx1"/>
            </a:solidFill>
            <a:round/>
            <a:headEnd/>
            <a:tailEnd/>
          </a:ln>
          <a:effectLst/>
        </p:spPr>
        <p:txBody>
          <a:bodyPr wrap="none" anchor="ctr">
            <a:spAutoFit/>
          </a:bodyPr>
          <a:lstStyle/>
          <a:p>
            <a:pPr algn="ctr"/>
            <a:r>
              <a:rPr lang="en-US" sz="1600" b="1"/>
              <a:t>1</a:t>
            </a:r>
          </a:p>
        </p:txBody>
      </p:sp>
      <p:sp>
        <p:nvSpPr>
          <p:cNvPr id="266404" name="Line 1188"/>
          <p:cNvSpPr>
            <a:spLocks noChangeShapeType="1"/>
          </p:cNvSpPr>
          <p:nvPr/>
        </p:nvSpPr>
        <p:spPr bwMode="auto">
          <a:xfrm flipH="1">
            <a:off x="2110154" y="3505200"/>
            <a:ext cx="1623646" cy="1752600"/>
          </a:xfrm>
          <a:prstGeom prst="line">
            <a:avLst/>
          </a:prstGeom>
          <a:noFill/>
          <a:ln w="9525">
            <a:solidFill>
              <a:schemeClr val="tx1"/>
            </a:solidFill>
            <a:round/>
            <a:headEnd/>
            <a:tailEnd type="triangle" w="med" len="med"/>
          </a:ln>
          <a:effectLst/>
        </p:spPr>
        <p:txBody>
          <a:bodyPr>
            <a:spAutoFit/>
          </a:bodyPr>
          <a:lstStyle/>
          <a:p>
            <a:endParaRPr lang="en-US"/>
          </a:p>
        </p:txBody>
      </p:sp>
      <p:sp>
        <p:nvSpPr>
          <p:cNvPr id="266405" name="Text Box 1189"/>
          <p:cNvSpPr txBox="1">
            <a:spLocks noChangeArrowheads="1"/>
          </p:cNvSpPr>
          <p:nvPr/>
        </p:nvSpPr>
        <p:spPr bwMode="auto">
          <a:xfrm>
            <a:off x="5622682" y="4121151"/>
            <a:ext cx="2931700" cy="1754326"/>
          </a:xfrm>
          <a:prstGeom prst="rect">
            <a:avLst/>
          </a:prstGeom>
          <a:noFill/>
          <a:ln w="9525">
            <a:noFill/>
            <a:miter lim="800000"/>
            <a:headEnd/>
            <a:tailEnd/>
          </a:ln>
          <a:effectLst/>
        </p:spPr>
        <p:txBody>
          <a:bodyPr wrap="none">
            <a:spAutoFit/>
          </a:bodyPr>
          <a:lstStyle/>
          <a:p>
            <a:r>
              <a:rPr lang="en-US" b="1"/>
              <a:t>Required:</a:t>
            </a:r>
          </a:p>
          <a:p>
            <a:endParaRPr lang="en-US" b="1"/>
          </a:p>
          <a:p>
            <a:r>
              <a:rPr lang="en-US"/>
              <a:t>* Number of lags</a:t>
            </a:r>
          </a:p>
          <a:p>
            <a:r>
              <a:rPr lang="en-US"/>
              <a:t>* # of directions</a:t>
            </a:r>
          </a:p>
          <a:p>
            <a:r>
              <a:rPr lang="en-US"/>
              <a:t>* Each direction expressed as</a:t>
            </a:r>
          </a:p>
          <a:p>
            <a:r>
              <a:rPr lang="en-US"/>
              <a:t>	grid vector</a:t>
            </a:r>
          </a:p>
        </p:txBody>
      </p:sp>
      <p:grpSp>
        <p:nvGrpSpPr>
          <p:cNvPr id="165" name="Group 1181"/>
          <p:cNvGrpSpPr>
            <a:grpSpLocks/>
          </p:cNvGrpSpPr>
          <p:nvPr/>
        </p:nvGrpSpPr>
        <p:grpSpPr bwMode="auto">
          <a:xfrm>
            <a:off x="3981450" y="1295400"/>
            <a:ext cx="4210050" cy="2209800"/>
            <a:chOff x="576" y="1196"/>
            <a:chExt cx="2448" cy="1392"/>
          </a:xfrm>
        </p:grpSpPr>
        <p:grpSp>
          <p:nvGrpSpPr>
            <p:cNvPr id="166" name="Group 1028"/>
            <p:cNvGrpSpPr>
              <a:grpSpLocks/>
            </p:cNvGrpSpPr>
            <p:nvPr/>
          </p:nvGrpSpPr>
          <p:grpSpPr bwMode="auto">
            <a:xfrm>
              <a:off x="576" y="1196"/>
              <a:ext cx="2448" cy="1392"/>
              <a:chOff x="576" y="1824"/>
              <a:chExt cx="2448" cy="1392"/>
            </a:xfrm>
          </p:grpSpPr>
          <p:sp>
            <p:nvSpPr>
              <p:cNvPr id="231" name="Oval 1029"/>
              <p:cNvSpPr>
                <a:spLocks noChangeArrowheads="1"/>
              </p:cNvSpPr>
              <p:nvPr/>
            </p:nvSpPr>
            <p:spPr bwMode="auto">
              <a:xfrm>
                <a:off x="57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2" name="Oval 1030"/>
              <p:cNvSpPr>
                <a:spLocks noChangeArrowheads="1"/>
              </p:cNvSpPr>
              <p:nvPr/>
            </p:nvSpPr>
            <p:spPr bwMode="auto">
              <a:xfrm>
                <a:off x="81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3" name="Oval 1031"/>
              <p:cNvSpPr>
                <a:spLocks noChangeArrowheads="1"/>
              </p:cNvSpPr>
              <p:nvPr/>
            </p:nvSpPr>
            <p:spPr bwMode="auto">
              <a:xfrm>
                <a:off x="105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4" name="Oval 1032"/>
              <p:cNvSpPr>
                <a:spLocks noChangeArrowheads="1"/>
              </p:cNvSpPr>
              <p:nvPr/>
            </p:nvSpPr>
            <p:spPr bwMode="auto">
              <a:xfrm>
                <a:off x="129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5" name="Oval 1033"/>
              <p:cNvSpPr>
                <a:spLocks noChangeArrowheads="1"/>
              </p:cNvSpPr>
              <p:nvPr/>
            </p:nvSpPr>
            <p:spPr bwMode="auto">
              <a:xfrm>
                <a:off x="153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6" name="Oval 1034"/>
              <p:cNvSpPr>
                <a:spLocks noChangeArrowheads="1"/>
              </p:cNvSpPr>
              <p:nvPr/>
            </p:nvSpPr>
            <p:spPr bwMode="auto">
              <a:xfrm>
                <a:off x="177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7" name="Oval 1035"/>
              <p:cNvSpPr>
                <a:spLocks noChangeArrowheads="1"/>
              </p:cNvSpPr>
              <p:nvPr/>
            </p:nvSpPr>
            <p:spPr bwMode="auto">
              <a:xfrm>
                <a:off x="201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8" name="Oval 1036"/>
              <p:cNvSpPr>
                <a:spLocks noChangeArrowheads="1"/>
              </p:cNvSpPr>
              <p:nvPr/>
            </p:nvSpPr>
            <p:spPr bwMode="auto">
              <a:xfrm>
                <a:off x="225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39" name="Oval 1037"/>
              <p:cNvSpPr>
                <a:spLocks noChangeArrowheads="1"/>
              </p:cNvSpPr>
              <p:nvPr/>
            </p:nvSpPr>
            <p:spPr bwMode="auto">
              <a:xfrm>
                <a:off x="249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0" name="Oval 1038"/>
              <p:cNvSpPr>
                <a:spLocks noChangeArrowheads="1"/>
              </p:cNvSpPr>
              <p:nvPr/>
            </p:nvSpPr>
            <p:spPr bwMode="auto">
              <a:xfrm>
                <a:off x="273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1" name="Oval 1039"/>
              <p:cNvSpPr>
                <a:spLocks noChangeArrowheads="1"/>
              </p:cNvSpPr>
              <p:nvPr/>
            </p:nvSpPr>
            <p:spPr bwMode="auto">
              <a:xfrm>
                <a:off x="2976" y="316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2" name="Oval 1040"/>
              <p:cNvSpPr>
                <a:spLocks noChangeArrowheads="1"/>
              </p:cNvSpPr>
              <p:nvPr/>
            </p:nvSpPr>
            <p:spPr bwMode="auto">
              <a:xfrm>
                <a:off x="57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3" name="Oval 1041"/>
              <p:cNvSpPr>
                <a:spLocks noChangeArrowheads="1"/>
              </p:cNvSpPr>
              <p:nvPr/>
            </p:nvSpPr>
            <p:spPr bwMode="auto">
              <a:xfrm>
                <a:off x="81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4" name="Oval 1042"/>
              <p:cNvSpPr>
                <a:spLocks noChangeArrowheads="1"/>
              </p:cNvSpPr>
              <p:nvPr/>
            </p:nvSpPr>
            <p:spPr bwMode="auto">
              <a:xfrm>
                <a:off x="105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5" name="Oval 1043"/>
              <p:cNvSpPr>
                <a:spLocks noChangeArrowheads="1"/>
              </p:cNvSpPr>
              <p:nvPr/>
            </p:nvSpPr>
            <p:spPr bwMode="auto">
              <a:xfrm>
                <a:off x="129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6" name="Oval 1044"/>
              <p:cNvSpPr>
                <a:spLocks noChangeArrowheads="1"/>
              </p:cNvSpPr>
              <p:nvPr/>
            </p:nvSpPr>
            <p:spPr bwMode="auto">
              <a:xfrm>
                <a:off x="153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7" name="Oval 1045"/>
              <p:cNvSpPr>
                <a:spLocks noChangeArrowheads="1"/>
              </p:cNvSpPr>
              <p:nvPr/>
            </p:nvSpPr>
            <p:spPr bwMode="auto">
              <a:xfrm>
                <a:off x="177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8" name="Oval 1046"/>
              <p:cNvSpPr>
                <a:spLocks noChangeArrowheads="1"/>
              </p:cNvSpPr>
              <p:nvPr/>
            </p:nvSpPr>
            <p:spPr bwMode="auto">
              <a:xfrm>
                <a:off x="201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49" name="Oval 1047"/>
              <p:cNvSpPr>
                <a:spLocks noChangeArrowheads="1"/>
              </p:cNvSpPr>
              <p:nvPr/>
            </p:nvSpPr>
            <p:spPr bwMode="auto">
              <a:xfrm>
                <a:off x="225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0" name="Oval 1048"/>
              <p:cNvSpPr>
                <a:spLocks noChangeArrowheads="1"/>
              </p:cNvSpPr>
              <p:nvPr/>
            </p:nvSpPr>
            <p:spPr bwMode="auto">
              <a:xfrm>
                <a:off x="249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1" name="Oval 1049"/>
              <p:cNvSpPr>
                <a:spLocks noChangeArrowheads="1"/>
              </p:cNvSpPr>
              <p:nvPr/>
            </p:nvSpPr>
            <p:spPr bwMode="auto">
              <a:xfrm>
                <a:off x="273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2" name="Oval 1050"/>
              <p:cNvSpPr>
                <a:spLocks noChangeArrowheads="1"/>
              </p:cNvSpPr>
              <p:nvPr/>
            </p:nvSpPr>
            <p:spPr bwMode="auto">
              <a:xfrm>
                <a:off x="2976" y="297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3" name="Oval 1051"/>
              <p:cNvSpPr>
                <a:spLocks noChangeArrowheads="1"/>
              </p:cNvSpPr>
              <p:nvPr/>
            </p:nvSpPr>
            <p:spPr bwMode="auto">
              <a:xfrm>
                <a:off x="57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4" name="Oval 1052"/>
              <p:cNvSpPr>
                <a:spLocks noChangeArrowheads="1"/>
              </p:cNvSpPr>
              <p:nvPr/>
            </p:nvSpPr>
            <p:spPr bwMode="auto">
              <a:xfrm>
                <a:off x="81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5" name="Oval 1053"/>
              <p:cNvSpPr>
                <a:spLocks noChangeArrowheads="1"/>
              </p:cNvSpPr>
              <p:nvPr/>
            </p:nvSpPr>
            <p:spPr bwMode="auto">
              <a:xfrm>
                <a:off x="105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6" name="Oval 1054"/>
              <p:cNvSpPr>
                <a:spLocks noChangeArrowheads="1"/>
              </p:cNvSpPr>
              <p:nvPr/>
            </p:nvSpPr>
            <p:spPr bwMode="auto">
              <a:xfrm>
                <a:off x="129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7" name="Oval 1055"/>
              <p:cNvSpPr>
                <a:spLocks noChangeArrowheads="1"/>
              </p:cNvSpPr>
              <p:nvPr/>
            </p:nvSpPr>
            <p:spPr bwMode="auto">
              <a:xfrm>
                <a:off x="153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8" name="Oval 1056"/>
              <p:cNvSpPr>
                <a:spLocks noChangeArrowheads="1"/>
              </p:cNvSpPr>
              <p:nvPr/>
            </p:nvSpPr>
            <p:spPr bwMode="auto">
              <a:xfrm>
                <a:off x="177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59" name="Oval 1057"/>
              <p:cNvSpPr>
                <a:spLocks noChangeArrowheads="1"/>
              </p:cNvSpPr>
              <p:nvPr/>
            </p:nvSpPr>
            <p:spPr bwMode="auto">
              <a:xfrm>
                <a:off x="201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0" name="Oval 1058"/>
              <p:cNvSpPr>
                <a:spLocks noChangeArrowheads="1"/>
              </p:cNvSpPr>
              <p:nvPr/>
            </p:nvSpPr>
            <p:spPr bwMode="auto">
              <a:xfrm>
                <a:off x="225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1" name="Oval 1059"/>
              <p:cNvSpPr>
                <a:spLocks noChangeArrowheads="1"/>
              </p:cNvSpPr>
              <p:nvPr/>
            </p:nvSpPr>
            <p:spPr bwMode="auto">
              <a:xfrm>
                <a:off x="249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2" name="Oval 1060"/>
              <p:cNvSpPr>
                <a:spLocks noChangeArrowheads="1"/>
              </p:cNvSpPr>
              <p:nvPr/>
            </p:nvSpPr>
            <p:spPr bwMode="auto">
              <a:xfrm>
                <a:off x="273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3" name="Oval 1061"/>
              <p:cNvSpPr>
                <a:spLocks noChangeArrowheads="1"/>
              </p:cNvSpPr>
              <p:nvPr/>
            </p:nvSpPr>
            <p:spPr bwMode="auto">
              <a:xfrm>
                <a:off x="2976" y="278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4" name="Oval 1062"/>
              <p:cNvSpPr>
                <a:spLocks noChangeArrowheads="1"/>
              </p:cNvSpPr>
              <p:nvPr/>
            </p:nvSpPr>
            <p:spPr bwMode="auto">
              <a:xfrm>
                <a:off x="57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5" name="Oval 1063"/>
              <p:cNvSpPr>
                <a:spLocks noChangeArrowheads="1"/>
              </p:cNvSpPr>
              <p:nvPr/>
            </p:nvSpPr>
            <p:spPr bwMode="auto">
              <a:xfrm>
                <a:off x="81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6" name="Oval 1064"/>
              <p:cNvSpPr>
                <a:spLocks noChangeArrowheads="1"/>
              </p:cNvSpPr>
              <p:nvPr/>
            </p:nvSpPr>
            <p:spPr bwMode="auto">
              <a:xfrm>
                <a:off x="105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7" name="Oval 1065"/>
              <p:cNvSpPr>
                <a:spLocks noChangeArrowheads="1"/>
              </p:cNvSpPr>
              <p:nvPr/>
            </p:nvSpPr>
            <p:spPr bwMode="auto">
              <a:xfrm>
                <a:off x="129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8" name="Oval 1066"/>
              <p:cNvSpPr>
                <a:spLocks noChangeArrowheads="1"/>
              </p:cNvSpPr>
              <p:nvPr/>
            </p:nvSpPr>
            <p:spPr bwMode="auto">
              <a:xfrm>
                <a:off x="153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69" name="Oval 1067"/>
              <p:cNvSpPr>
                <a:spLocks noChangeArrowheads="1"/>
              </p:cNvSpPr>
              <p:nvPr/>
            </p:nvSpPr>
            <p:spPr bwMode="auto">
              <a:xfrm>
                <a:off x="177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0" name="Oval 1068"/>
              <p:cNvSpPr>
                <a:spLocks noChangeArrowheads="1"/>
              </p:cNvSpPr>
              <p:nvPr/>
            </p:nvSpPr>
            <p:spPr bwMode="auto">
              <a:xfrm>
                <a:off x="201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1" name="Oval 1069"/>
              <p:cNvSpPr>
                <a:spLocks noChangeArrowheads="1"/>
              </p:cNvSpPr>
              <p:nvPr/>
            </p:nvSpPr>
            <p:spPr bwMode="auto">
              <a:xfrm>
                <a:off x="225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2" name="Oval 1070"/>
              <p:cNvSpPr>
                <a:spLocks noChangeArrowheads="1"/>
              </p:cNvSpPr>
              <p:nvPr/>
            </p:nvSpPr>
            <p:spPr bwMode="auto">
              <a:xfrm>
                <a:off x="249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3" name="Oval 1071"/>
              <p:cNvSpPr>
                <a:spLocks noChangeArrowheads="1"/>
              </p:cNvSpPr>
              <p:nvPr/>
            </p:nvSpPr>
            <p:spPr bwMode="auto">
              <a:xfrm>
                <a:off x="273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4" name="Oval 1072"/>
              <p:cNvSpPr>
                <a:spLocks noChangeArrowheads="1"/>
              </p:cNvSpPr>
              <p:nvPr/>
            </p:nvSpPr>
            <p:spPr bwMode="auto">
              <a:xfrm>
                <a:off x="2976" y="2592"/>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5" name="Oval 1073"/>
              <p:cNvSpPr>
                <a:spLocks noChangeArrowheads="1"/>
              </p:cNvSpPr>
              <p:nvPr/>
            </p:nvSpPr>
            <p:spPr bwMode="auto">
              <a:xfrm>
                <a:off x="57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6" name="Oval 1074"/>
              <p:cNvSpPr>
                <a:spLocks noChangeArrowheads="1"/>
              </p:cNvSpPr>
              <p:nvPr/>
            </p:nvSpPr>
            <p:spPr bwMode="auto">
              <a:xfrm>
                <a:off x="81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7" name="Oval 1075"/>
              <p:cNvSpPr>
                <a:spLocks noChangeArrowheads="1"/>
              </p:cNvSpPr>
              <p:nvPr/>
            </p:nvSpPr>
            <p:spPr bwMode="auto">
              <a:xfrm>
                <a:off x="105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8" name="Oval 1076"/>
              <p:cNvSpPr>
                <a:spLocks noChangeArrowheads="1"/>
              </p:cNvSpPr>
              <p:nvPr/>
            </p:nvSpPr>
            <p:spPr bwMode="auto">
              <a:xfrm>
                <a:off x="129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79" name="Oval 1077"/>
              <p:cNvSpPr>
                <a:spLocks noChangeArrowheads="1"/>
              </p:cNvSpPr>
              <p:nvPr/>
            </p:nvSpPr>
            <p:spPr bwMode="auto">
              <a:xfrm>
                <a:off x="153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0" name="Oval 1078"/>
              <p:cNvSpPr>
                <a:spLocks noChangeArrowheads="1"/>
              </p:cNvSpPr>
              <p:nvPr/>
            </p:nvSpPr>
            <p:spPr bwMode="auto">
              <a:xfrm>
                <a:off x="177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1" name="Oval 1079"/>
              <p:cNvSpPr>
                <a:spLocks noChangeArrowheads="1"/>
              </p:cNvSpPr>
              <p:nvPr/>
            </p:nvSpPr>
            <p:spPr bwMode="auto">
              <a:xfrm>
                <a:off x="201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2" name="Oval 1080"/>
              <p:cNvSpPr>
                <a:spLocks noChangeArrowheads="1"/>
              </p:cNvSpPr>
              <p:nvPr/>
            </p:nvSpPr>
            <p:spPr bwMode="auto">
              <a:xfrm>
                <a:off x="225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3" name="Oval 1081"/>
              <p:cNvSpPr>
                <a:spLocks noChangeArrowheads="1"/>
              </p:cNvSpPr>
              <p:nvPr/>
            </p:nvSpPr>
            <p:spPr bwMode="auto">
              <a:xfrm>
                <a:off x="249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4" name="Oval 1082"/>
              <p:cNvSpPr>
                <a:spLocks noChangeArrowheads="1"/>
              </p:cNvSpPr>
              <p:nvPr/>
            </p:nvSpPr>
            <p:spPr bwMode="auto">
              <a:xfrm>
                <a:off x="273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5" name="Oval 1083"/>
              <p:cNvSpPr>
                <a:spLocks noChangeArrowheads="1"/>
              </p:cNvSpPr>
              <p:nvPr/>
            </p:nvSpPr>
            <p:spPr bwMode="auto">
              <a:xfrm>
                <a:off x="2976" y="2400"/>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6" name="Oval 1084"/>
              <p:cNvSpPr>
                <a:spLocks noChangeArrowheads="1"/>
              </p:cNvSpPr>
              <p:nvPr/>
            </p:nvSpPr>
            <p:spPr bwMode="auto">
              <a:xfrm>
                <a:off x="57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7" name="Oval 1085"/>
              <p:cNvSpPr>
                <a:spLocks noChangeArrowheads="1"/>
              </p:cNvSpPr>
              <p:nvPr/>
            </p:nvSpPr>
            <p:spPr bwMode="auto">
              <a:xfrm>
                <a:off x="81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8" name="Oval 1086"/>
              <p:cNvSpPr>
                <a:spLocks noChangeArrowheads="1"/>
              </p:cNvSpPr>
              <p:nvPr/>
            </p:nvSpPr>
            <p:spPr bwMode="auto">
              <a:xfrm>
                <a:off x="105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89" name="Oval 1087"/>
              <p:cNvSpPr>
                <a:spLocks noChangeArrowheads="1"/>
              </p:cNvSpPr>
              <p:nvPr/>
            </p:nvSpPr>
            <p:spPr bwMode="auto">
              <a:xfrm>
                <a:off x="129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0" name="Oval 1088"/>
              <p:cNvSpPr>
                <a:spLocks noChangeArrowheads="1"/>
              </p:cNvSpPr>
              <p:nvPr/>
            </p:nvSpPr>
            <p:spPr bwMode="auto">
              <a:xfrm>
                <a:off x="153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1" name="Oval 1089"/>
              <p:cNvSpPr>
                <a:spLocks noChangeArrowheads="1"/>
              </p:cNvSpPr>
              <p:nvPr/>
            </p:nvSpPr>
            <p:spPr bwMode="auto">
              <a:xfrm>
                <a:off x="177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2" name="Oval 1090"/>
              <p:cNvSpPr>
                <a:spLocks noChangeArrowheads="1"/>
              </p:cNvSpPr>
              <p:nvPr/>
            </p:nvSpPr>
            <p:spPr bwMode="auto">
              <a:xfrm>
                <a:off x="201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3" name="Oval 1091"/>
              <p:cNvSpPr>
                <a:spLocks noChangeArrowheads="1"/>
              </p:cNvSpPr>
              <p:nvPr/>
            </p:nvSpPr>
            <p:spPr bwMode="auto">
              <a:xfrm>
                <a:off x="225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4" name="Oval 1092"/>
              <p:cNvSpPr>
                <a:spLocks noChangeArrowheads="1"/>
              </p:cNvSpPr>
              <p:nvPr/>
            </p:nvSpPr>
            <p:spPr bwMode="auto">
              <a:xfrm>
                <a:off x="249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5" name="Oval 1093"/>
              <p:cNvSpPr>
                <a:spLocks noChangeArrowheads="1"/>
              </p:cNvSpPr>
              <p:nvPr/>
            </p:nvSpPr>
            <p:spPr bwMode="auto">
              <a:xfrm>
                <a:off x="273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6" name="Oval 1094"/>
              <p:cNvSpPr>
                <a:spLocks noChangeArrowheads="1"/>
              </p:cNvSpPr>
              <p:nvPr/>
            </p:nvSpPr>
            <p:spPr bwMode="auto">
              <a:xfrm>
                <a:off x="2976" y="2208"/>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7" name="Oval 1095"/>
              <p:cNvSpPr>
                <a:spLocks noChangeArrowheads="1"/>
              </p:cNvSpPr>
              <p:nvPr/>
            </p:nvSpPr>
            <p:spPr bwMode="auto">
              <a:xfrm>
                <a:off x="57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8" name="Oval 1096"/>
              <p:cNvSpPr>
                <a:spLocks noChangeArrowheads="1"/>
              </p:cNvSpPr>
              <p:nvPr/>
            </p:nvSpPr>
            <p:spPr bwMode="auto">
              <a:xfrm>
                <a:off x="81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299" name="Oval 1097"/>
              <p:cNvSpPr>
                <a:spLocks noChangeArrowheads="1"/>
              </p:cNvSpPr>
              <p:nvPr/>
            </p:nvSpPr>
            <p:spPr bwMode="auto">
              <a:xfrm>
                <a:off x="105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0" name="Oval 1098"/>
              <p:cNvSpPr>
                <a:spLocks noChangeArrowheads="1"/>
              </p:cNvSpPr>
              <p:nvPr/>
            </p:nvSpPr>
            <p:spPr bwMode="auto">
              <a:xfrm>
                <a:off x="129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1" name="Oval 1099"/>
              <p:cNvSpPr>
                <a:spLocks noChangeArrowheads="1"/>
              </p:cNvSpPr>
              <p:nvPr/>
            </p:nvSpPr>
            <p:spPr bwMode="auto">
              <a:xfrm>
                <a:off x="153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2" name="Oval 1100"/>
              <p:cNvSpPr>
                <a:spLocks noChangeArrowheads="1"/>
              </p:cNvSpPr>
              <p:nvPr/>
            </p:nvSpPr>
            <p:spPr bwMode="auto">
              <a:xfrm>
                <a:off x="177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3" name="Oval 1101"/>
              <p:cNvSpPr>
                <a:spLocks noChangeArrowheads="1"/>
              </p:cNvSpPr>
              <p:nvPr/>
            </p:nvSpPr>
            <p:spPr bwMode="auto">
              <a:xfrm>
                <a:off x="201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4" name="Oval 1102"/>
              <p:cNvSpPr>
                <a:spLocks noChangeArrowheads="1"/>
              </p:cNvSpPr>
              <p:nvPr/>
            </p:nvSpPr>
            <p:spPr bwMode="auto">
              <a:xfrm>
                <a:off x="225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5" name="Oval 1103"/>
              <p:cNvSpPr>
                <a:spLocks noChangeArrowheads="1"/>
              </p:cNvSpPr>
              <p:nvPr/>
            </p:nvSpPr>
            <p:spPr bwMode="auto">
              <a:xfrm>
                <a:off x="249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6" name="Oval 1104"/>
              <p:cNvSpPr>
                <a:spLocks noChangeArrowheads="1"/>
              </p:cNvSpPr>
              <p:nvPr/>
            </p:nvSpPr>
            <p:spPr bwMode="auto">
              <a:xfrm>
                <a:off x="273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7" name="Oval 1105"/>
              <p:cNvSpPr>
                <a:spLocks noChangeArrowheads="1"/>
              </p:cNvSpPr>
              <p:nvPr/>
            </p:nvSpPr>
            <p:spPr bwMode="auto">
              <a:xfrm>
                <a:off x="2976" y="2016"/>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8" name="Oval 1106"/>
              <p:cNvSpPr>
                <a:spLocks noChangeArrowheads="1"/>
              </p:cNvSpPr>
              <p:nvPr/>
            </p:nvSpPr>
            <p:spPr bwMode="auto">
              <a:xfrm>
                <a:off x="57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09" name="Oval 1107"/>
              <p:cNvSpPr>
                <a:spLocks noChangeArrowheads="1"/>
              </p:cNvSpPr>
              <p:nvPr/>
            </p:nvSpPr>
            <p:spPr bwMode="auto">
              <a:xfrm>
                <a:off x="81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0" name="Oval 1108"/>
              <p:cNvSpPr>
                <a:spLocks noChangeArrowheads="1"/>
              </p:cNvSpPr>
              <p:nvPr/>
            </p:nvSpPr>
            <p:spPr bwMode="auto">
              <a:xfrm>
                <a:off x="105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1" name="Oval 1109"/>
              <p:cNvSpPr>
                <a:spLocks noChangeArrowheads="1"/>
              </p:cNvSpPr>
              <p:nvPr/>
            </p:nvSpPr>
            <p:spPr bwMode="auto">
              <a:xfrm>
                <a:off x="129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2" name="Oval 1110"/>
              <p:cNvSpPr>
                <a:spLocks noChangeArrowheads="1"/>
              </p:cNvSpPr>
              <p:nvPr/>
            </p:nvSpPr>
            <p:spPr bwMode="auto">
              <a:xfrm>
                <a:off x="153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3" name="Oval 1111"/>
              <p:cNvSpPr>
                <a:spLocks noChangeArrowheads="1"/>
              </p:cNvSpPr>
              <p:nvPr/>
            </p:nvSpPr>
            <p:spPr bwMode="auto">
              <a:xfrm>
                <a:off x="177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4" name="Oval 1112"/>
              <p:cNvSpPr>
                <a:spLocks noChangeArrowheads="1"/>
              </p:cNvSpPr>
              <p:nvPr/>
            </p:nvSpPr>
            <p:spPr bwMode="auto">
              <a:xfrm>
                <a:off x="201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5" name="Oval 1113"/>
              <p:cNvSpPr>
                <a:spLocks noChangeArrowheads="1"/>
              </p:cNvSpPr>
              <p:nvPr/>
            </p:nvSpPr>
            <p:spPr bwMode="auto">
              <a:xfrm>
                <a:off x="225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6" name="Oval 1114"/>
              <p:cNvSpPr>
                <a:spLocks noChangeArrowheads="1"/>
              </p:cNvSpPr>
              <p:nvPr/>
            </p:nvSpPr>
            <p:spPr bwMode="auto">
              <a:xfrm>
                <a:off x="249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7" name="Oval 1115"/>
              <p:cNvSpPr>
                <a:spLocks noChangeArrowheads="1"/>
              </p:cNvSpPr>
              <p:nvPr/>
            </p:nvSpPr>
            <p:spPr bwMode="auto">
              <a:xfrm>
                <a:off x="273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sp>
            <p:nvSpPr>
              <p:cNvPr id="318" name="Oval 1116"/>
              <p:cNvSpPr>
                <a:spLocks noChangeArrowheads="1"/>
              </p:cNvSpPr>
              <p:nvPr/>
            </p:nvSpPr>
            <p:spPr bwMode="auto">
              <a:xfrm>
                <a:off x="2976" y="1824"/>
                <a:ext cx="48" cy="48"/>
              </a:xfrm>
              <a:prstGeom prst="ellipse">
                <a:avLst/>
              </a:prstGeom>
              <a:solidFill>
                <a:schemeClr val="tx1"/>
              </a:solidFill>
              <a:ln w="9525">
                <a:solidFill>
                  <a:schemeClr val="tx1"/>
                </a:solidFill>
                <a:round/>
                <a:headEnd/>
                <a:tailEnd/>
              </a:ln>
              <a:effectLst/>
            </p:spPr>
            <p:txBody>
              <a:bodyPr wrap="none" anchor="ctr">
                <a:spAutoFit/>
              </a:bodyPr>
              <a:lstStyle/>
              <a:p>
                <a:endParaRPr lang="en-US"/>
              </a:p>
            </p:txBody>
          </p:sp>
        </p:grpSp>
        <p:sp>
          <p:nvSpPr>
            <p:cNvPr id="167" name="Line 1117"/>
            <p:cNvSpPr>
              <a:spLocks noChangeShapeType="1"/>
            </p:cNvSpPr>
            <p:nvPr/>
          </p:nvSpPr>
          <p:spPr bwMode="auto">
            <a:xfrm flipV="1">
              <a:off x="598" y="2390"/>
              <a:ext cx="458" cy="176"/>
            </a:xfrm>
            <a:prstGeom prst="line">
              <a:avLst/>
            </a:prstGeom>
            <a:noFill/>
            <a:ln w="25400">
              <a:solidFill>
                <a:schemeClr val="hlink"/>
              </a:solidFill>
              <a:round/>
              <a:headEnd/>
              <a:tailEnd type="triangle" w="med" len="sm"/>
            </a:ln>
            <a:effectLst/>
          </p:spPr>
          <p:txBody>
            <a:bodyPr>
              <a:spAutoFit/>
            </a:bodyPr>
            <a:lstStyle/>
            <a:p>
              <a:endParaRPr lang="en-US"/>
            </a:p>
          </p:txBody>
        </p:sp>
        <p:grpSp>
          <p:nvGrpSpPr>
            <p:cNvPr id="168" name="Group 1118"/>
            <p:cNvGrpSpPr>
              <a:grpSpLocks/>
            </p:cNvGrpSpPr>
            <p:nvPr/>
          </p:nvGrpSpPr>
          <p:grpSpPr bwMode="auto">
            <a:xfrm>
              <a:off x="595" y="1229"/>
              <a:ext cx="2394" cy="1349"/>
              <a:chOff x="595" y="1857"/>
              <a:chExt cx="2394" cy="1349"/>
            </a:xfrm>
          </p:grpSpPr>
          <p:sp>
            <p:nvSpPr>
              <p:cNvPr id="169" name="Line 1119"/>
              <p:cNvSpPr>
                <a:spLocks noChangeShapeType="1"/>
              </p:cNvSpPr>
              <p:nvPr/>
            </p:nvSpPr>
            <p:spPr bwMode="auto">
              <a:xfrm flipV="1">
                <a:off x="838" y="302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0" name="Line 1120"/>
              <p:cNvSpPr>
                <a:spLocks noChangeShapeType="1"/>
              </p:cNvSpPr>
              <p:nvPr/>
            </p:nvSpPr>
            <p:spPr bwMode="auto">
              <a:xfrm flipV="1">
                <a:off x="1078" y="302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1" name="Line 1121"/>
              <p:cNvSpPr>
                <a:spLocks noChangeShapeType="1"/>
              </p:cNvSpPr>
              <p:nvPr/>
            </p:nvSpPr>
            <p:spPr bwMode="auto">
              <a:xfrm flipV="1">
                <a:off x="1318" y="302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2" name="Line 1122"/>
              <p:cNvSpPr>
                <a:spLocks noChangeShapeType="1"/>
              </p:cNvSpPr>
              <p:nvPr/>
            </p:nvSpPr>
            <p:spPr bwMode="auto">
              <a:xfrm flipV="1">
                <a:off x="1558" y="303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3" name="Line 1123"/>
              <p:cNvSpPr>
                <a:spLocks noChangeShapeType="1"/>
              </p:cNvSpPr>
              <p:nvPr/>
            </p:nvSpPr>
            <p:spPr bwMode="auto">
              <a:xfrm flipV="1">
                <a:off x="1798" y="303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4" name="Line 1124"/>
              <p:cNvSpPr>
                <a:spLocks noChangeShapeType="1"/>
              </p:cNvSpPr>
              <p:nvPr/>
            </p:nvSpPr>
            <p:spPr bwMode="auto">
              <a:xfrm flipV="1">
                <a:off x="2038" y="302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5" name="Line 1125"/>
              <p:cNvSpPr>
                <a:spLocks noChangeShapeType="1"/>
              </p:cNvSpPr>
              <p:nvPr/>
            </p:nvSpPr>
            <p:spPr bwMode="auto">
              <a:xfrm flipV="1">
                <a:off x="2278" y="303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6" name="Line 1126"/>
              <p:cNvSpPr>
                <a:spLocks noChangeShapeType="1"/>
              </p:cNvSpPr>
              <p:nvPr/>
            </p:nvSpPr>
            <p:spPr bwMode="auto">
              <a:xfrm flipV="1">
                <a:off x="2518" y="303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7" name="Line 1127"/>
              <p:cNvSpPr>
                <a:spLocks noChangeShapeType="1"/>
              </p:cNvSpPr>
              <p:nvPr/>
            </p:nvSpPr>
            <p:spPr bwMode="auto">
              <a:xfrm flipV="1">
                <a:off x="595" y="2822"/>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8" name="Line 1128"/>
              <p:cNvSpPr>
                <a:spLocks noChangeShapeType="1"/>
              </p:cNvSpPr>
              <p:nvPr/>
            </p:nvSpPr>
            <p:spPr bwMode="auto">
              <a:xfrm flipV="1">
                <a:off x="835" y="2828"/>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79" name="Line 1129"/>
              <p:cNvSpPr>
                <a:spLocks noChangeShapeType="1"/>
              </p:cNvSpPr>
              <p:nvPr/>
            </p:nvSpPr>
            <p:spPr bwMode="auto">
              <a:xfrm flipV="1">
                <a:off x="1075" y="2828"/>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0" name="Line 1130"/>
              <p:cNvSpPr>
                <a:spLocks noChangeShapeType="1"/>
              </p:cNvSpPr>
              <p:nvPr/>
            </p:nvSpPr>
            <p:spPr bwMode="auto">
              <a:xfrm flipV="1">
                <a:off x="1315" y="2828"/>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1" name="Line 1131"/>
              <p:cNvSpPr>
                <a:spLocks noChangeShapeType="1"/>
              </p:cNvSpPr>
              <p:nvPr/>
            </p:nvSpPr>
            <p:spPr bwMode="auto">
              <a:xfrm flipV="1">
                <a:off x="1555" y="283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2" name="Line 1132"/>
              <p:cNvSpPr>
                <a:spLocks noChangeShapeType="1"/>
              </p:cNvSpPr>
              <p:nvPr/>
            </p:nvSpPr>
            <p:spPr bwMode="auto">
              <a:xfrm flipV="1">
                <a:off x="1795" y="283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3" name="Line 1133"/>
              <p:cNvSpPr>
                <a:spLocks noChangeShapeType="1"/>
              </p:cNvSpPr>
              <p:nvPr/>
            </p:nvSpPr>
            <p:spPr bwMode="auto">
              <a:xfrm flipV="1">
                <a:off x="2035" y="2828"/>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4" name="Line 1134"/>
              <p:cNvSpPr>
                <a:spLocks noChangeShapeType="1"/>
              </p:cNvSpPr>
              <p:nvPr/>
            </p:nvSpPr>
            <p:spPr bwMode="auto">
              <a:xfrm flipV="1">
                <a:off x="2275" y="283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5" name="Line 1135"/>
              <p:cNvSpPr>
                <a:spLocks noChangeShapeType="1"/>
              </p:cNvSpPr>
              <p:nvPr/>
            </p:nvSpPr>
            <p:spPr bwMode="auto">
              <a:xfrm flipV="1">
                <a:off x="2515" y="283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6" name="Line 1136"/>
              <p:cNvSpPr>
                <a:spLocks noChangeShapeType="1"/>
              </p:cNvSpPr>
              <p:nvPr/>
            </p:nvSpPr>
            <p:spPr bwMode="auto">
              <a:xfrm flipV="1">
                <a:off x="611" y="2615"/>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7" name="Line 1137"/>
              <p:cNvSpPr>
                <a:spLocks noChangeShapeType="1"/>
              </p:cNvSpPr>
              <p:nvPr/>
            </p:nvSpPr>
            <p:spPr bwMode="auto">
              <a:xfrm flipV="1">
                <a:off x="851" y="262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8" name="Line 1138"/>
              <p:cNvSpPr>
                <a:spLocks noChangeShapeType="1"/>
              </p:cNvSpPr>
              <p:nvPr/>
            </p:nvSpPr>
            <p:spPr bwMode="auto">
              <a:xfrm flipV="1">
                <a:off x="1091" y="262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89" name="Line 1139"/>
              <p:cNvSpPr>
                <a:spLocks noChangeShapeType="1"/>
              </p:cNvSpPr>
              <p:nvPr/>
            </p:nvSpPr>
            <p:spPr bwMode="auto">
              <a:xfrm flipV="1">
                <a:off x="1331" y="262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0" name="Line 1140"/>
              <p:cNvSpPr>
                <a:spLocks noChangeShapeType="1"/>
              </p:cNvSpPr>
              <p:nvPr/>
            </p:nvSpPr>
            <p:spPr bwMode="auto">
              <a:xfrm flipV="1">
                <a:off x="1571" y="2627"/>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1" name="Line 1141"/>
              <p:cNvSpPr>
                <a:spLocks noChangeShapeType="1"/>
              </p:cNvSpPr>
              <p:nvPr/>
            </p:nvSpPr>
            <p:spPr bwMode="auto">
              <a:xfrm flipV="1">
                <a:off x="1811" y="2627"/>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2" name="Line 1142"/>
              <p:cNvSpPr>
                <a:spLocks noChangeShapeType="1"/>
              </p:cNvSpPr>
              <p:nvPr/>
            </p:nvSpPr>
            <p:spPr bwMode="auto">
              <a:xfrm flipV="1">
                <a:off x="2051" y="262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3" name="Line 1143"/>
              <p:cNvSpPr>
                <a:spLocks noChangeShapeType="1"/>
              </p:cNvSpPr>
              <p:nvPr/>
            </p:nvSpPr>
            <p:spPr bwMode="auto">
              <a:xfrm flipV="1">
                <a:off x="2291" y="2627"/>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4" name="Line 1144"/>
              <p:cNvSpPr>
                <a:spLocks noChangeShapeType="1"/>
              </p:cNvSpPr>
              <p:nvPr/>
            </p:nvSpPr>
            <p:spPr bwMode="auto">
              <a:xfrm flipV="1">
                <a:off x="2531" y="2627"/>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5" name="Line 1145"/>
              <p:cNvSpPr>
                <a:spLocks noChangeShapeType="1"/>
              </p:cNvSpPr>
              <p:nvPr/>
            </p:nvSpPr>
            <p:spPr bwMode="auto">
              <a:xfrm flipV="1">
                <a:off x="608" y="2419"/>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6" name="Line 1146"/>
              <p:cNvSpPr>
                <a:spLocks noChangeShapeType="1"/>
              </p:cNvSpPr>
              <p:nvPr/>
            </p:nvSpPr>
            <p:spPr bwMode="auto">
              <a:xfrm flipV="1">
                <a:off x="848" y="2425"/>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7" name="Line 1147"/>
              <p:cNvSpPr>
                <a:spLocks noChangeShapeType="1"/>
              </p:cNvSpPr>
              <p:nvPr/>
            </p:nvSpPr>
            <p:spPr bwMode="auto">
              <a:xfrm flipV="1">
                <a:off x="1088" y="2425"/>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8" name="Line 1148"/>
              <p:cNvSpPr>
                <a:spLocks noChangeShapeType="1"/>
              </p:cNvSpPr>
              <p:nvPr/>
            </p:nvSpPr>
            <p:spPr bwMode="auto">
              <a:xfrm flipV="1">
                <a:off x="1328" y="2425"/>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199" name="Line 1149"/>
              <p:cNvSpPr>
                <a:spLocks noChangeShapeType="1"/>
              </p:cNvSpPr>
              <p:nvPr/>
            </p:nvSpPr>
            <p:spPr bwMode="auto">
              <a:xfrm flipV="1">
                <a:off x="1568" y="243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0" name="Line 1150"/>
              <p:cNvSpPr>
                <a:spLocks noChangeShapeType="1"/>
              </p:cNvSpPr>
              <p:nvPr/>
            </p:nvSpPr>
            <p:spPr bwMode="auto">
              <a:xfrm flipV="1">
                <a:off x="1808" y="243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1" name="Line 1151"/>
              <p:cNvSpPr>
                <a:spLocks noChangeShapeType="1"/>
              </p:cNvSpPr>
              <p:nvPr/>
            </p:nvSpPr>
            <p:spPr bwMode="auto">
              <a:xfrm flipV="1">
                <a:off x="2048" y="2425"/>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2" name="Line 1152"/>
              <p:cNvSpPr>
                <a:spLocks noChangeShapeType="1"/>
              </p:cNvSpPr>
              <p:nvPr/>
            </p:nvSpPr>
            <p:spPr bwMode="auto">
              <a:xfrm flipV="1">
                <a:off x="2288" y="243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3" name="Line 1153"/>
              <p:cNvSpPr>
                <a:spLocks noChangeShapeType="1"/>
              </p:cNvSpPr>
              <p:nvPr/>
            </p:nvSpPr>
            <p:spPr bwMode="auto">
              <a:xfrm flipV="1">
                <a:off x="2528" y="2431"/>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4" name="Line 1154"/>
              <p:cNvSpPr>
                <a:spLocks noChangeShapeType="1"/>
              </p:cNvSpPr>
              <p:nvPr/>
            </p:nvSpPr>
            <p:spPr bwMode="auto">
              <a:xfrm flipV="1">
                <a:off x="605" y="223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5" name="Line 1155"/>
              <p:cNvSpPr>
                <a:spLocks noChangeShapeType="1"/>
              </p:cNvSpPr>
              <p:nvPr/>
            </p:nvSpPr>
            <p:spPr bwMode="auto">
              <a:xfrm flipV="1">
                <a:off x="845" y="224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6" name="Line 1156"/>
              <p:cNvSpPr>
                <a:spLocks noChangeShapeType="1"/>
              </p:cNvSpPr>
              <p:nvPr/>
            </p:nvSpPr>
            <p:spPr bwMode="auto">
              <a:xfrm flipV="1">
                <a:off x="1085" y="224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7" name="Line 1157"/>
              <p:cNvSpPr>
                <a:spLocks noChangeShapeType="1"/>
              </p:cNvSpPr>
              <p:nvPr/>
            </p:nvSpPr>
            <p:spPr bwMode="auto">
              <a:xfrm flipV="1">
                <a:off x="1325" y="224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8" name="Line 1158"/>
              <p:cNvSpPr>
                <a:spLocks noChangeShapeType="1"/>
              </p:cNvSpPr>
              <p:nvPr/>
            </p:nvSpPr>
            <p:spPr bwMode="auto">
              <a:xfrm flipV="1">
                <a:off x="1565" y="2246"/>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09" name="Line 1159"/>
              <p:cNvSpPr>
                <a:spLocks noChangeShapeType="1"/>
              </p:cNvSpPr>
              <p:nvPr/>
            </p:nvSpPr>
            <p:spPr bwMode="auto">
              <a:xfrm flipV="1">
                <a:off x="1805" y="2246"/>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0" name="Line 1160"/>
              <p:cNvSpPr>
                <a:spLocks noChangeShapeType="1"/>
              </p:cNvSpPr>
              <p:nvPr/>
            </p:nvSpPr>
            <p:spPr bwMode="auto">
              <a:xfrm flipV="1">
                <a:off x="2045" y="224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1" name="Line 1161"/>
              <p:cNvSpPr>
                <a:spLocks noChangeShapeType="1"/>
              </p:cNvSpPr>
              <p:nvPr/>
            </p:nvSpPr>
            <p:spPr bwMode="auto">
              <a:xfrm flipV="1">
                <a:off x="2285" y="2246"/>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2" name="Line 1162"/>
              <p:cNvSpPr>
                <a:spLocks noChangeShapeType="1"/>
              </p:cNvSpPr>
              <p:nvPr/>
            </p:nvSpPr>
            <p:spPr bwMode="auto">
              <a:xfrm flipV="1">
                <a:off x="2525" y="2246"/>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3" name="Line 1163"/>
              <p:cNvSpPr>
                <a:spLocks noChangeShapeType="1"/>
              </p:cNvSpPr>
              <p:nvPr/>
            </p:nvSpPr>
            <p:spPr bwMode="auto">
              <a:xfrm flipV="1">
                <a:off x="602" y="2038"/>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4" name="Line 1164"/>
              <p:cNvSpPr>
                <a:spLocks noChangeShapeType="1"/>
              </p:cNvSpPr>
              <p:nvPr/>
            </p:nvSpPr>
            <p:spPr bwMode="auto">
              <a:xfrm flipV="1">
                <a:off x="842" y="204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5" name="Line 1165"/>
              <p:cNvSpPr>
                <a:spLocks noChangeShapeType="1"/>
              </p:cNvSpPr>
              <p:nvPr/>
            </p:nvSpPr>
            <p:spPr bwMode="auto">
              <a:xfrm flipV="1">
                <a:off x="1082" y="204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6" name="Line 1166"/>
              <p:cNvSpPr>
                <a:spLocks noChangeShapeType="1"/>
              </p:cNvSpPr>
              <p:nvPr/>
            </p:nvSpPr>
            <p:spPr bwMode="auto">
              <a:xfrm flipV="1">
                <a:off x="1322" y="204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7" name="Line 1167"/>
              <p:cNvSpPr>
                <a:spLocks noChangeShapeType="1"/>
              </p:cNvSpPr>
              <p:nvPr/>
            </p:nvSpPr>
            <p:spPr bwMode="auto">
              <a:xfrm flipV="1">
                <a:off x="1562" y="205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8" name="Line 1168"/>
              <p:cNvSpPr>
                <a:spLocks noChangeShapeType="1"/>
              </p:cNvSpPr>
              <p:nvPr/>
            </p:nvSpPr>
            <p:spPr bwMode="auto">
              <a:xfrm flipV="1">
                <a:off x="1802" y="205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19" name="Line 1169"/>
              <p:cNvSpPr>
                <a:spLocks noChangeShapeType="1"/>
              </p:cNvSpPr>
              <p:nvPr/>
            </p:nvSpPr>
            <p:spPr bwMode="auto">
              <a:xfrm flipV="1">
                <a:off x="2042" y="2044"/>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0" name="Line 1170"/>
              <p:cNvSpPr>
                <a:spLocks noChangeShapeType="1"/>
              </p:cNvSpPr>
              <p:nvPr/>
            </p:nvSpPr>
            <p:spPr bwMode="auto">
              <a:xfrm flipV="1">
                <a:off x="2282" y="205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1" name="Line 1171"/>
              <p:cNvSpPr>
                <a:spLocks noChangeShapeType="1"/>
              </p:cNvSpPr>
              <p:nvPr/>
            </p:nvSpPr>
            <p:spPr bwMode="auto">
              <a:xfrm flipV="1">
                <a:off x="2522" y="2050"/>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2" name="Line 1172"/>
              <p:cNvSpPr>
                <a:spLocks noChangeShapeType="1"/>
              </p:cNvSpPr>
              <p:nvPr/>
            </p:nvSpPr>
            <p:spPr bwMode="auto">
              <a:xfrm flipV="1">
                <a:off x="604" y="1857"/>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3" name="Line 1173"/>
              <p:cNvSpPr>
                <a:spLocks noChangeShapeType="1"/>
              </p:cNvSpPr>
              <p:nvPr/>
            </p:nvSpPr>
            <p:spPr bwMode="auto">
              <a:xfrm flipV="1">
                <a:off x="844" y="1863"/>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4" name="Line 1174"/>
              <p:cNvSpPr>
                <a:spLocks noChangeShapeType="1"/>
              </p:cNvSpPr>
              <p:nvPr/>
            </p:nvSpPr>
            <p:spPr bwMode="auto">
              <a:xfrm flipV="1">
                <a:off x="1084" y="1863"/>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5" name="Line 1175"/>
              <p:cNvSpPr>
                <a:spLocks noChangeShapeType="1"/>
              </p:cNvSpPr>
              <p:nvPr/>
            </p:nvSpPr>
            <p:spPr bwMode="auto">
              <a:xfrm flipV="1">
                <a:off x="1324" y="1863"/>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6" name="Line 1176"/>
              <p:cNvSpPr>
                <a:spLocks noChangeShapeType="1"/>
              </p:cNvSpPr>
              <p:nvPr/>
            </p:nvSpPr>
            <p:spPr bwMode="auto">
              <a:xfrm flipV="1">
                <a:off x="1564" y="1869"/>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7" name="Line 1177"/>
              <p:cNvSpPr>
                <a:spLocks noChangeShapeType="1"/>
              </p:cNvSpPr>
              <p:nvPr/>
            </p:nvSpPr>
            <p:spPr bwMode="auto">
              <a:xfrm flipV="1">
                <a:off x="1804" y="1869"/>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8" name="Line 1178"/>
              <p:cNvSpPr>
                <a:spLocks noChangeShapeType="1"/>
              </p:cNvSpPr>
              <p:nvPr/>
            </p:nvSpPr>
            <p:spPr bwMode="auto">
              <a:xfrm flipV="1">
                <a:off x="2044" y="1863"/>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29" name="Line 1179"/>
              <p:cNvSpPr>
                <a:spLocks noChangeShapeType="1"/>
              </p:cNvSpPr>
              <p:nvPr/>
            </p:nvSpPr>
            <p:spPr bwMode="auto">
              <a:xfrm flipV="1">
                <a:off x="2284" y="1869"/>
                <a:ext cx="458" cy="176"/>
              </a:xfrm>
              <a:prstGeom prst="line">
                <a:avLst/>
              </a:prstGeom>
              <a:noFill/>
              <a:ln w="9525">
                <a:solidFill>
                  <a:schemeClr val="tx1"/>
                </a:solidFill>
                <a:round/>
                <a:headEnd/>
                <a:tailEnd type="triangle" w="med" len="sm"/>
              </a:ln>
              <a:effectLst/>
            </p:spPr>
            <p:txBody>
              <a:bodyPr>
                <a:spAutoFit/>
              </a:bodyPr>
              <a:lstStyle/>
              <a:p>
                <a:endParaRPr lang="en-US"/>
              </a:p>
            </p:txBody>
          </p:sp>
          <p:sp>
            <p:nvSpPr>
              <p:cNvPr id="230" name="Line 1180"/>
              <p:cNvSpPr>
                <a:spLocks noChangeShapeType="1"/>
              </p:cNvSpPr>
              <p:nvPr/>
            </p:nvSpPr>
            <p:spPr bwMode="auto">
              <a:xfrm flipV="1">
                <a:off x="2524" y="1869"/>
                <a:ext cx="458" cy="176"/>
              </a:xfrm>
              <a:prstGeom prst="line">
                <a:avLst/>
              </a:prstGeom>
              <a:noFill/>
              <a:ln w="9525">
                <a:solidFill>
                  <a:schemeClr val="tx1"/>
                </a:solidFill>
                <a:round/>
                <a:headEnd/>
                <a:tailEnd type="triangle" w="med" len="sm"/>
              </a:ln>
              <a:effectLst/>
            </p:spPr>
            <p:txBody>
              <a:bodyPr>
                <a:spAutoFit/>
              </a:bodyPr>
              <a:lstStyle/>
              <a:p>
                <a:endParaRPr lang="en-US"/>
              </a:p>
            </p:txBody>
          </p:sp>
        </p:grpSp>
      </p:grpSp>
      <p:sp>
        <p:nvSpPr>
          <p:cNvPr id="319" name="AutoShape 1183"/>
          <p:cNvSpPr>
            <a:spLocks/>
          </p:cNvSpPr>
          <p:nvPr/>
        </p:nvSpPr>
        <p:spPr bwMode="auto">
          <a:xfrm>
            <a:off x="3733800" y="3124200"/>
            <a:ext cx="165100" cy="381000"/>
          </a:xfrm>
          <a:prstGeom prst="leftBrace">
            <a:avLst>
              <a:gd name="adj1" fmla="val 19231"/>
              <a:gd name="adj2" fmla="val 50000"/>
            </a:avLst>
          </a:prstGeom>
          <a:noFill/>
          <a:ln w="9525">
            <a:solidFill>
              <a:schemeClr val="tx1"/>
            </a:solidFill>
            <a:round/>
            <a:headEnd/>
            <a:tailEnd/>
          </a:ln>
          <a:effectLst/>
        </p:spPr>
        <p:txBody>
          <a:bodyPr anchor="ctr">
            <a:spAutoFit/>
          </a:bodyPr>
          <a:lstStyle/>
          <a:p>
            <a:endParaRPr lang="en-US"/>
          </a:p>
        </p:txBody>
      </p:sp>
      <p:sp>
        <p:nvSpPr>
          <p:cNvPr id="320" name="AutoShape 1184"/>
          <p:cNvSpPr>
            <a:spLocks/>
          </p:cNvSpPr>
          <p:nvPr/>
        </p:nvSpPr>
        <p:spPr bwMode="auto">
          <a:xfrm rot="16186414">
            <a:off x="4357688" y="3286125"/>
            <a:ext cx="152400" cy="742950"/>
          </a:xfrm>
          <a:prstGeom prst="leftBrace">
            <a:avLst>
              <a:gd name="adj1" fmla="val 40625"/>
              <a:gd name="adj2" fmla="val 50000"/>
            </a:avLst>
          </a:prstGeom>
          <a:noFill/>
          <a:ln w="9525">
            <a:solidFill>
              <a:schemeClr val="tx1"/>
            </a:solidFill>
            <a:round/>
            <a:headEnd/>
            <a:tailEnd/>
          </a:ln>
          <a:effectLst/>
        </p:spPr>
        <p:txBody>
          <a:bodyPr anchor="ctr">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103" name="Picture 7"/>
          <p:cNvPicPr>
            <a:picLocks noChangeAspect="1" noChangeArrowheads="1"/>
          </p:cNvPicPr>
          <p:nvPr/>
        </p:nvPicPr>
        <p:blipFill>
          <a:blip r:embed="rId2" cstate="print"/>
          <a:srcRect/>
          <a:stretch>
            <a:fillRect/>
          </a:stretch>
        </p:blipFill>
        <p:spPr bwMode="auto">
          <a:xfrm>
            <a:off x="971551" y="1714501"/>
            <a:ext cx="5710603" cy="4640263"/>
          </a:xfrm>
          <a:prstGeom prst="rect">
            <a:avLst/>
          </a:prstGeom>
          <a:noFill/>
          <a:ln w="9525">
            <a:noFill/>
            <a:miter lim="800000"/>
            <a:headEnd/>
            <a:tailEnd/>
          </a:ln>
          <a:effectLst/>
        </p:spPr>
      </p:pic>
      <p:sp>
        <p:nvSpPr>
          <p:cNvPr id="260098" name="Rectangle 2"/>
          <p:cNvSpPr>
            <a:spLocks noGrp="1" noChangeArrowheads="1"/>
          </p:cNvSpPr>
          <p:nvPr>
            <p:ph type="title"/>
          </p:nvPr>
        </p:nvSpPr>
        <p:spPr/>
        <p:txBody>
          <a:bodyPr/>
          <a:lstStyle/>
          <a:p>
            <a:r>
              <a:rPr lang="en-US"/>
              <a:t>Calculation results</a:t>
            </a:r>
          </a:p>
        </p:txBody>
      </p:sp>
      <p:sp>
        <p:nvSpPr>
          <p:cNvPr id="260100" name="Text Box 4"/>
          <p:cNvSpPr txBox="1">
            <a:spLocks noChangeArrowheads="1"/>
          </p:cNvSpPr>
          <p:nvPr/>
        </p:nvSpPr>
        <p:spPr bwMode="auto">
          <a:xfrm>
            <a:off x="5029200" y="2971801"/>
            <a:ext cx="2540696" cy="646331"/>
          </a:xfrm>
          <a:prstGeom prst="rect">
            <a:avLst/>
          </a:prstGeom>
          <a:solidFill>
            <a:srgbClr val="FFFF99"/>
          </a:solidFill>
          <a:ln w="9525">
            <a:noFill/>
            <a:miter lim="800000"/>
            <a:headEnd/>
            <a:tailEnd/>
          </a:ln>
          <a:effectLst/>
        </p:spPr>
        <p:txBody>
          <a:bodyPr wrap="none">
            <a:spAutoFit/>
          </a:bodyPr>
          <a:lstStyle/>
          <a:p>
            <a:r>
              <a:rPr lang="en-US"/>
              <a:t>For every direction a plot</a:t>
            </a:r>
          </a:p>
          <a:p>
            <a:r>
              <a:rPr lang="en-US"/>
              <a:t>is generated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dirty="0"/>
              <a:t>Exercise </a:t>
            </a:r>
            <a:r>
              <a:rPr lang="en-US" dirty="0" smtClean="0"/>
              <a:t>on variograms</a:t>
            </a:r>
            <a:endParaRPr lang="en-US" dirty="0"/>
          </a:p>
        </p:txBody>
      </p:sp>
      <p:sp>
        <p:nvSpPr>
          <p:cNvPr id="4" name="TextBox 3"/>
          <p:cNvSpPr txBox="1"/>
          <p:nvPr/>
        </p:nvSpPr>
        <p:spPr>
          <a:xfrm>
            <a:off x="914400" y="1600200"/>
            <a:ext cx="7609647" cy="3477875"/>
          </a:xfrm>
          <a:prstGeom prst="rect">
            <a:avLst/>
          </a:prstGeom>
          <a:noFill/>
        </p:spPr>
        <p:txBody>
          <a:bodyPr wrap="square" rtlCol="0">
            <a:spAutoFit/>
          </a:bodyPr>
          <a:lstStyle/>
          <a:p>
            <a:r>
              <a:rPr lang="en-US" sz="2000" b="1" dirty="0" smtClean="0"/>
              <a:t>Open the project S-</a:t>
            </a:r>
            <a:r>
              <a:rPr lang="en-US" sz="2000" b="1" dirty="0" err="1" smtClean="0"/>
              <a:t>GEMSvario.prj</a:t>
            </a:r>
            <a:endParaRPr lang="en-US" sz="2000" b="1" dirty="0" smtClean="0"/>
          </a:p>
          <a:p>
            <a:endParaRPr lang="en-US" sz="2000" dirty="0" smtClean="0"/>
          </a:p>
          <a:p>
            <a:r>
              <a:rPr lang="en-US" sz="2000" dirty="0" smtClean="0"/>
              <a:t>Calculate the experimental variogram the gridded property.</a:t>
            </a:r>
          </a:p>
          <a:p>
            <a:r>
              <a:rPr lang="en-US" sz="2000" dirty="0" smtClean="0"/>
              <a:t>	</a:t>
            </a:r>
          </a:p>
          <a:p>
            <a:r>
              <a:rPr lang="en-US" sz="2000" dirty="0" smtClean="0"/>
              <a:t>Calculate the variogram in 6 directions that are somewhat equally spread over [0,180] degrees and the vertical direction. </a:t>
            </a:r>
            <a:endParaRPr lang="en-US" sz="2000" dirty="0"/>
          </a:p>
          <a:p>
            <a:endParaRPr lang="en-US" sz="2000" dirty="0" smtClean="0"/>
          </a:p>
          <a:p>
            <a:r>
              <a:rPr lang="en-US" sz="2000" dirty="0" smtClean="0"/>
              <a:t>For each property, analyze and list the most important characteristics of these variograms. Can you relate this analysis to what you see in the 3D dataset. Point out the major differences between the variograms of both properties in the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t>Irregular data set parameters</a:t>
            </a:r>
          </a:p>
        </p:txBody>
      </p:sp>
      <p:sp>
        <p:nvSpPr>
          <p:cNvPr id="264195" name="Text Box 3"/>
          <p:cNvSpPr txBox="1">
            <a:spLocks noChangeArrowheads="1"/>
          </p:cNvSpPr>
          <p:nvPr/>
        </p:nvSpPr>
        <p:spPr bwMode="auto">
          <a:xfrm>
            <a:off x="457200" y="2057400"/>
            <a:ext cx="1847685" cy="2585323"/>
          </a:xfrm>
          <a:prstGeom prst="rect">
            <a:avLst/>
          </a:prstGeom>
          <a:solidFill>
            <a:schemeClr val="bg1"/>
          </a:solidFill>
          <a:ln w="9525">
            <a:solidFill>
              <a:schemeClr val="tx1"/>
            </a:solidFill>
            <a:miter lim="800000"/>
            <a:headEnd/>
            <a:tailEnd/>
          </a:ln>
          <a:effectLst>
            <a:outerShdw dist="107763" dir="18900000" algn="ctr" rotWithShape="0">
              <a:schemeClr val="bg2"/>
            </a:outerShdw>
          </a:effectLst>
        </p:spPr>
        <p:txBody>
          <a:bodyPr wrap="none">
            <a:spAutoFit/>
          </a:bodyPr>
          <a:lstStyle/>
          <a:p>
            <a:r>
              <a:rPr lang="en-US" b="1"/>
              <a:t>* Number of lags</a:t>
            </a:r>
          </a:p>
          <a:p>
            <a:endParaRPr lang="en-US" b="1"/>
          </a:p>
          <a:p>
            <a:r>
              <a:rPr lang="en-US" b="1"/>
              <a:t>* Lag distance</a:t>
            </a:r>
          </a:p>
          <a:p>
            <a:r>
              <a:rPr lang="en-US" b="1"/>
              <a:t>* Lag tolerance</a:t>
            </a:r>
          </a:p>
          <a:p>
            <a:endParaRPr lang="en-US" b="1"/>
          </a:p>
          <a:p>
            <a:r>
              <a:rPr lang="en-US" b="1"/>
              <a:t>* Azimuth Angle</a:t>
            </a:r>
          </a:p>
          <a:p>
            <a:r>
              <a:rPr lang="en-US" b="1"/>
              <a:t>* Dip angle</a:t>
            </a:r>
          </a:p>
          <a:p>
            <a:endParaRPr lang="en-US" b="1"/>
          </a:p>
          <a:p>
            <a:r>
              <a:rPr lang="en-US" b="1"/>
              <a:t>* Angle tolerance</a:t>
            </a:r>
          </a:p>
        </p:txBody>
      </p:sp>
      <p:pic>
        <p:nvPicPr>
          <p:cNvPr id="1026" name="Picture 2"/>
          <p:cNvPicPr>
            <a:picLocks noChangeAspect="1" noChangeArrowheads="1"/>
          </p:cNvPicPr>
          <p:nvPr/>
        </p:nvPicPr>
        <p:blipFill>
          <a:blip r:embed="rId2" cstate="print"/>
          <a:srcRect/>
          <a:stretch>
            <a:fillRect/>
          </a:stretch>
        </p:blipFill>
        <p:spPr bwMode="auto">
          <a:xfrm>
            <a:off x="2819400" y="1524000"/>
            <a:ext cx="5534025" cy="4743450"/>
          </a:xfrm>
          <a:prstGeom prst="rect">
            <a:avLst/>
          </a:prstGeom>
          <a:noFill/>
          <a:ln w="9525">
            <a:noFill/>
            <a:miter lim="800000"/>
            <a:headEnd/>
            <a:tailEnd/>
          </a:ln>
          <a:effectLst/>
        </p:spPr>
      </p:pic>
      <p:sp>
        <p:nvSpPr>
          <p:cNvPr id="30" name="TextBox 29"/>
          <p:cNvSpPr txBox="1"/>
          <p:nvPr/>
        </p:nvSpPr>
        <p:spPr>
          <a:xfrm>
            <a:off x="2362200" y="5715000"/>
            <a:ext cx="5241884" cy="707886"/>
          </a:xfrm>
          <a:prstGeom prst="rect">
            <a:avLst/>
          </a:prstGeom>
          <a:noFill/>
        </p:spPr>
        <p:txBody>
          <a:bodyPr wrap="none" rtlCol="0">
            <a:spAutoFit/>
          </a:bodyPr>
          <a:lstStyle/>
          <a:p>
            <a:pPr algn="ctr"/>
            <a:r>
              <a:rPr lang="en-US" sz="2000" dirty="0" smtClean="0"/>
              <a:t>Note: an </a:t>
            </a:r>
            <a:r>
              <a:rPr lang="en-US" sz="2000" dirty="0" err="1" smtClean="0"/>
              <a:t>omni</a:t>
            </a:r>
            <a:r>
              <a:rPr lang="en-US" sz="2000" dirty="0" smtClean="0"/>
              <a:t>-directional variogram is obtained </a:t>
            </a:r>
          </a:p>
          <a:p>
            <a:pPr algn="ctr"/>
            <a:r>
              <a:rPr lang="en-US" sz="2000" dirty="0" smtClean="0"/>
              <a:t>by making the angle tolerance 180 degrees</a:t>
            </a:r>
            <a:endParaRPr lang="en-US" sz="2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ustom 1">
      <a:dk1>
        <a:sysClr val="windowText" lastClr="000000"/>
      </a:dk1>
      <a:lt1>
        <a:sysClr val="window" lastClr="FFFFFF"/>
      </a:lt1>
      <a:dk2>
        <a:srgbClr val="00000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3561</TotalTime>
  <Words>1033</Words>
  <Application>Microsoft Office PowerPoint</Application>
  <PresentationFormat>On-screen Show (4:3)</PresentationFormat>
  <Paragraphs>211</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Equity</vt:lpstr>
      <vt:lpstr>S-GEMS  Models of spatial continuity</vt:lpstr>
      <vt:lpstr>The variogram</vt:lpstr>
      <vt:lpstr>Variogram Calculation in SGEMS</vt:lpstr>
      <vt:lpstr>Variogram calculation</vt:lpstr>
      <vt:lpstr>Input calculation parameters</vt:lpstr>
      <vt:lpstr>For regular grids</vt:lpstr>
      <vt:lpstr>Calculation results</vt:lpstr>
      <vt:lpstr>Exercise on variograms</vt:lpstr>
      <vt:lpstr>Irregular data set parameters</vt:lpstr>
      <vt:lpstr>Irregular grid input</vt:lpstr>
      <vt:lpstr>Object modeling with Tetris</vt:lpstr>
      <vt:lpstr>What is Tetris?</vt:lpstr>
      <vt:lpstr>Nomenclature</vt:lpstr>
      <vt:lpstr>A Boolean simulator</vt:lpstr>
      <vt:lpstr>Strategy how to construct a Boolean Model ?</vt:lpstr>
      <vt:lpstr>Let’s try and make this</vt:lpstr>
      <vt:lpstr>What do we observe ?</vt:lpstr>
      <vt:lpstr>Creating trends/intensity functions</vt:lpstr>
      <vt:lpstr>Object definition</vt:lpstr>
      <vt:lpstr>Element definition</vt:lpstr>
      <vt:lpstr>Available geometries for elements</vt:lpstr>
      <vt:lpstr>Sinusoid</vt:lpstr>
      <vt:lpstr>Gaussian Sinusoid</vt:lpstr>
      <vt:lpstr>Lobe shape</vt:lpstr>
      <vt:lpstr>Dimensions</vt:lpstr>
      <vt:lpstr>Spatially varying parameter values</vt:lpstr>
      <vt:lpstr>Object definition</vt:lpstr>
      <vt:lpstr>Object definition, example</vt:lpstr>
      <vt:lpstr>Define placement of object</vt:lpstr>
      <vt:lpstr>Changing the spatial density  of locations of objects</vt:lpstr>
      <vt:lpstr>Stacking</vt:lpstr>
      <vt:lpstr>Stack height</vt:lpstr>
      <vt:lpstr>Multiple objects</vt:lpstr>
      <vt:lpstr>Interaction between objects</vt:lpstr>
      <vt:lpstr>Attaching</vt:lpstr>
      <vt:lpstr>Convergence</vt:lpstr>
      <vt:lpstr>Save/Load feature</vt:lpstr>
      <vt:lpstr>Pre-defined objects</vt:lpstr>
      <vt:lpstr>Channel-lobe-crevasse</vt:lpstr>
      <vt:lpstr>Channel-lobe-crevasse system</vt:lpstr>
      <vt:lpstr>Example</vt:lpstr>
      <vt:lpstr>Practice exercise 1</vt:lpstr>
      <vt:lpstr>Practice exercise 2</vt:lpstr>
      <vt:lpstr>Practice exercise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jcaers</dc:creator>
  <cp:lastModifiedBy>User</cp:lastModifiedBy>
  <cp:revision>71</cp:revision>
  <dcterms:created xsi:type="dcterms:W3CDTF">2009-01-21T19:02:06Z</dcterms:created>
  <dcterms:modified xsi:type="dcterms:W3CDTF">2011-09-04T13:50:15Z</dcterms:modified>
</cp:coreProperties>
</file>